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3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4.xml" ContentType="application/vnd.openxmlformats-officedocument.presentationml.tags+xml"/>
  <Override PartName="/ppt/notesSlides/notesSlide14.xml" ContentType="application/vnd.openxmlformats-officedocument.presentationml.notesSlide+xml"/>
  <Override PartName="/ppt/tags/tag5.xml" ContentType="application/vnd.openxmlformats-officedocument.presentationml.tags+xml"/>
  <Override PartName="/ppt/notesSlides/notesSlide15.xml" ContentType="application/vnd.openxmlformats-officedocument.presentationml.notesSlide+xml"/>
  <Override PartName="/ppt/tags/tag6.xml" ContentType="application/vnd.openxmlformats-officedocument.presentationml.tags+xml"/>
  <Override PartName="/ppt/notesSlides/notesSlide16.xml" ContentType="application/vnd.openxmlformats-officedocument.presentationml.notesSlide+xml"/>
  <Override PartName="/ppt/tags/tag7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8.xml" ContentType="application/vnd.openxmlformats-officedocument.presentationml.tags+xml"/>
  <Override PartName="/ppt/notesSlides/notesSlide19.xml" ContentType="application/vnd.openxmlformats-officedocument.presentationml.notesSlide+xml"/>
  <Override PartName="/ppt/tags/tag9.xml" ContentType="application/vnd.openxmlformats-officedocument.presentationml.tags+xml"/>
  <Override PartName="/ppt/notesSlides/notesSlide20.xml" ContentType="application/vnd.openxmlformats-officedocument.presentationml.notesSlide+xml"/>
  <Override PartName="/ppt/tags/tag10.xml" ContentType="application/vnd.openxmlformats-officedocument.presentationml.tags+xml"/>
  <Override PartName="/ppt/notesSlides/notesSlide21.xml" ContentType="application/vnd.openxmlformats-officedocument.presentationml.notesSlide+xml"/>
  <Override PartName="/ppt/tags/tag11.xml" ContentType="application/vnd.openxmlformats-officedocument.presentationml.tags+xml"/>
  <Override PartName="/ppt/notesSlides/notesSlide22.xml" ContentType="application/vnd.openxmlformats-officedocument.presentationml.notesSlide+xml"/>
  <Override PartName="/ppt/tags/tag12.xml" ContentType="application/vnd.openxmlformats-officedocument.presentationml.tags+xml"/>
  <Override PartName="/ppt/notesSlides/notesSlide23.xml" ContentType="application/vnd.openxmlformats-officedocument.presentationml.notesSlide+xml"/>
  <Override PartName="/ppt/tags/tag13.xml" ContentType="application/vnd.openxmlformats-officedocument.presentationml.tags+xml"/>
  <Override PartName="/ppt/notesSlides/notesSlide24.xml" ContentType="application/vnd.openxmlformats-officedocument.presentationml.notesSlide+xml"/>
  <Override PartName="/ppt/tags/tag14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tags/tag15.xml" ContentType="application/vnd.openxmlformats-officedocument.presentationml.tags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tags/tag16.xml" ContentType="application/vnd.openxmlformats-officedocument.presentationml.tags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486" r:id="rId3"/>
    <p:sldId id="487" r:id="rId4"/>
    <p:sldId id="492" r:id="rId5"/>
    <p:sldId id="493" r:id="rId6"/>
    <p:sldId id="494" r:id="rId7"/>
    <p:sldId id="495" r:id="rId8"/>
    <p:sldId id="496" r:id="rId9"/>
    <p:sldId id="497" r:id="rId10"/>
    <p:sldId id="498" r:id="rId11"/>
    <p:sldId id="499" r:id="rId12"/>
    <p:sldId id="488" r:id="rId13"/>
    <p:sldId id="500" r:id="rId14"/>
    <p:sldId id="489" r:id="rId15"/>
    <p:sldId id="490" r:id="rId16"/>
    <p:sldId id="491" r:id="rId17"/>
    <p:sldId id="482" r:id="rId18"/>
    <p:sldId id="503" r:id="rId19"/>
    <p:sldId id="501" r:id="rId20"/>
    <p:sldId id="502" r:id="rId21"/>
    <p:sldId id="483" r:id="rId22"/>
    <p:sldId id="485" r:id="rId23"/>
    <p:sldId id="504" r:id="rId24"/>
    <p:sldId id="505" r:id="rId25"/>
    <p:sldId id="506" r:id="rId26"/>
    <p:sldId id="510" r:id="rId27"/>
    <p:sldId id="507" r:id="rId28"/>
    <p:sldId id="511" r:id="rId29"/>
    <p:sldId id="508" r:id="rId30"/>
    <p:sldId id="509" r:id="rId31"/>
    <p:sldId id="512" r:id="rId32"/>
    <p:sldId id="521" r:id="rId33"/>
    <p:sldId id="513" r:id="rId34"/>
    <p:sldId id="514" r:id="rId35"/>
    <p:sldId id="515" r:id="rId36"/>
    <p:sldId id="516" r:id="rId37"/>
    <p:sldId id="517" r:id="rId38"/>
    <p:sldId id="518" r:id="rId39"/>
    <p:sldId id="519" r:id="rId40"/>
    <p:sldId id="520" r:id="rId41"/>
    <p:sldId id="522" r:id="rId42"/>
    <p:sldId id="523" r:id="rId43"/>
    <p:sldId id="524" r:id="rId44"/>
    <p:sldId id="525" r:id="rId45"/>
    <p:sldId id="481" r:id="rId4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976" autoAdjust="0"/>
    <p:restoredTop sz="86445" autoAdjust="0"/>
  </p:normalViewPr>
  <p:slideViewPr>
    <p:cSldViewPr>
      <p:cViewPr>
        <p:scale>
          <a:sx n="90" d="100"/>
          <a:sy n="90" d="100"/>
        </p:scale>
        <p:origin x="-984" y="-7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18" y="9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1027E-FD26-4005-959D-7B4DDF3FA2C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56996-2940-4416-A1B9-45A59BCDAD3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24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56996-2940-4416-A1B9-45A59BCDAD3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942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8FF83218-0EF6-443F-ACAC-8AE5F75CFF49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8FF83218-0EF6-443F-ACAC-8AE5F75CFF49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C9E1ACC6-0BB1-46BC-B4B5-62C64B9225C6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12</a:t>
            </a:fld>
            <a:endParaRPr lang="en-US" sz="120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C9E1ACC6-0BB1-46BC-B4B5-62C64B9225C6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13</a:t>
            </a:fld>
            <a:endParaRPr lang="en-US" sz="120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E1299761-EB56-41FF-9B01-39EE891B25DB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14</a:t>
            </a:fld>
            <a:endParaRPr lang="en-US" sz="120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C3EE993E-B626-4537-B492-C23AE0360925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15</a:t>
            </a:fld>
            <a:endParaRPr lang="en-US" sz="120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F3076966-AB74-4EC4-9A75-CFCFF0DF4CFF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16</a:t>
            </a:fld>
            <a:endParaRPr lang="en-US" sz="120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 txBox="1">
            <a:spLocks noGrp="1" noChangeArrowheads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78863E97-4D85-4FC0-B6C7-159C203602B2}" type="slidenum">
              <a:rPr lang="nl-NL" sz="1200"/>
              <a:pPr algn="r" eaLnBrk="1" hangingPunct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17</a:t>
            </a:fld>
            <a:endParaRPr lang="nl-NL" sz="1200"/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EB1DC1D1-357C-444D-9FAA-542558FA0167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17</a:t>
            </a:fld>
            <a:endParaRPr lang="en-US" sz="1200"/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 txBox="1">
            <a:spLocks noGrp="1" noChangeArrowheads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78863E97-4D85-4FC0-B6C7-159C203602B2}" type="slidenum">
              <a:rPr lang="nl-NL" sz="1200"/>
              <a:pPr algn="r" eaLnBrk="1" hangingPunct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18</a:t>
            </a:fld>
            <a:endParaRPr lang="nl-NL" sz="1200"/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EB1DC1D1-357C-444D-9FAA-542558FA0167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18</a:t>
            </a:fld>
            <a:endParaRPr lang="en-US" sz="1200"/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 txBox="1">
            <a:spLocks noGrp="1" noChangeArrowheads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78863E97-4D85-4FC0-B6C7-159C203602B2}" type="slidenum">
              <a:rPr lang="nl-NL" sz="1200"/>
              <a:pPr algn="r" eaLnBrk="1" hangingPunct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19</a:t>
            </a:fld>
            <a:endParaRPr lang="nl-NL" sz="1200"/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EB1DC1D1-357C-444D-9FAA-542558FA0167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19</a:t>
            </a:fld>
            <a:endParaRPr lang="en-US" sz="1200"/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 txBox="1">
            <a:spLocks noGrp="1" noChangeArrowheads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78863E97-4D85-4FC0-B6C7-159C203602B2}" type="slidenum">
              <a:rPr lang="nl-NL" sz="1200"/>
              <a:pPr algn="r" eaLnBrk="1" hangingPunct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20</a:t>
            </a:fld>
            <a:endParaRPr lang="nl-NL" sz="1200"/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EB1DC1D1-357C-444D-9FAA-542558FA0167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20</a:t>
            </a:fld>
            <a:endParaRPr lang="en-US" sz="1200"/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511FDAA9-832E-4CFB-A6F0-67D4852C321A}" type="slidenum">
              <a:rPr lang="nl-NL" sz="1200"/>
              <a:pPr algn="r" eaLnBrk="1" hangingPunct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21</a:t>
            </a:fld>
            <a:endParaRPr lang="nl-NL" sz="1200"/>
          </a:p>
        </p:txBody>
      </p:sp>
      <p:sp>
        <p:nvSpPr>
          <p:cNvPr id="107523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CDF1EB64-D01B-44AA-9AB6-A8E5917715AD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21</a:t>
            </a:fld>
            <a:endParaRPr lang="en-US" sz="1200"/>
          </a:p>
        </p:txBody>
      </p:sp>
      <p:sp>
        <p:nvSpPr>
          <p:cNvPr id="1075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 txBox="1">
            <a:spLocks noGrp="1" noChangeArrowheads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D191CB58-1069-4562-AE7A-13C9CD110D64}" type="slidenum">
              <a:rPr lang="nl-NL" sz="1200"/>
              <a:pPr algn="r" eaLnBrk="1" hangingPunct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22</a:t>
            </a:fld>
            <a:endParaRPr lang="nl-NL" sz="1200"/>
          </a:p>
        </p:txBody>
      </p:sp>
      <p:sp>
        <p:nvSpPr>
          <p:cNvPr id="105475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1D4BFA78-7649-4864-80CF-657508AA7DD9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22</a:t>
            </a:fld>
            <a:endParaRPr lang="en-US" sz="1200"/>
          </a:p>
        </p:txBody>
      </p:sp>
      <p:sp>
        <p:nvSpPr>
          <p:cNvPr id="1054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/>
          <a:lstStyle/>
          <a:p>
            <a:pPr eaLnBrk="1" hangingPunct="1"/>
            <a:r>
              <a:rPr lang="en-US" smtClean="0">
                <a:ea typeface="ＭＳ Ｐゴシック" pitchFamily="1" charset="-128"/>
              </a:rPr>
              <a:t>woordgrapje: mapping = meppen (=2 vliegen in een klap)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 txBox="1">
            <a:spLocks noGrp="1" noChangeArrowheads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D191CB58-1069-4562-AE7A-13C9CD110D64}" type="slidenum">
              <a:rPr lang="nl-NL" sz="1200"/>
              <a:pPr algn="r" eaLnBrk="1" hangingPunct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23</a:t>
            </a:fld>
            <a:endParaRPr lang="nl-NL" sz="1200"/>
          </a:p>
        </p:txBody>
      </p:sp>
      <p:sp>
        <p:nvSpPr>
          <p:cNvPr id="105475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1D4BFA78-7649-4864-80CF-657508AA7DD9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23</a:t>
            </a:fld>
            <a:endParaRPr lang="en-US" sz="1200"/>
          </a:p>
        </p:txBody>
      </p:sp>
      <p:sp>
        <p:nvSpPr>
          <p:cNvPr id="1054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/>
          <a:lstStyle/>
          <a:p>
            <a:pPr eaLnBrk="1" hangingPunct="1"/>
            <a:r>
              <a:rPr lang="en-US" smtClean="0">
                <a:ea typeface="ＭＳ Ｐゴシック" pitchFamily="1" charset="-128"/>
              </a:rPr>
              <a:t>woordgrapje: mapping = meppen (=2 vliegen in een klap)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 txBox="1">
            <a:spLocks noGrp="1" noChangeArrowheads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D191CB58-1069-4562-AE7A-13C9CD110D64}" type="slidenum">
              <a:rPr lang="nl-NL" sz="1200"/>
              <a:pPr algn="r" eaLnBrk="1" hangingPunct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24</a:t>
            </a:fld>
            <a:endParaRPr lang="nl-NL" sz="1200"/>
          </a:p>
        </p:txBody>
      </p:sp>
      <p:sp>
        <p:nvSpPr>
          <p:cNvPr id="105475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1D4BFA78-7649-4864-80CF-657508AA7DD9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24</a:t>
            </a:fld>
            <a:endParaRPr lang="en-US" sz="1200"/>
          </a:p>
        </p:txBody>
      </p:sp>
      <p:sp>
        <p:nvSpPr>
          <p:cNvPr id="1054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/>
          <a:lstStyle/>
          <a:p>
            <a:pPr eaLnBrk="1" hangingPunct="1"/>
            <a:r>
              <a:rPr lang="en-US" smtClean="0">
                <a:ea typeface="ＭＳ Ｐゴシック" pitchFamily="1" charset="-128"/>
              </a:rPr>
              <a:t>woordgrapje: mapping = meppen (=2 vliegen in een klap)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 txBox="1">
            <a:spLocks noGrp="1" noChangeArrowheads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D191CB58-1069-4562-AE7A-13C9CD110D64}" type="slidenum">
              <a:rPr lang="nl-NL" sz="1200"/>
              <a:pPr algn="r" eaLnBrk="1" hangingPunct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25</a:t>
            </a:fld>
            <a:endParaRPr lang="nl-NL" sz="1200"/>
          </a:p>
        </p:txBody>
      </p:sp>
      <p:sp>
        <p:nvSpPr>
          <p:cNvPr id="105475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1D4BFA78-7649-4864-80CF-657508AA7DD9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25</a:t>
            </a:fld>
            <a:endParaRPr lang="en-US" sz="1200"/>
          </a:p>
        </p:txBody>
      </p:sp>
      <p:sp>
        <p:nvSpPr>
          <p:cNvPr id="1054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/>
          <a:lstStyle/>
          <a:p>
            <a:pPr eaLnBrk="1" hangingPunct="1"/>
            <a:r>
              <a:rPr lang="en-US" smtClean="0">
                <a:ea typeface="ＭＳ Ｐゴシック" pitchFamily="1" charset="-128"/>
              </a:rPr>
              <a:t>woordgrapje: mapping = meppen (=2 vliegen in een klap)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 txBox="1">
            <a:spLocks noGrp="1" noChangeArrowheads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D191CB58-1069-4562-AE7A-13C9CD110D64}" type="slidenum">
              <a:rPr lang="nl-NL" sz="1200"/>
              <a:pPr algn="r" eaLnBrk="1" hangingPunct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26</a:t>
            </a:fld>
            <a:endParaRPr lang="nl-NL" sz="1200"/>
          </a:p>
        </p:txBody>
      </p:sp>
      <p:sp>
        <p:nvSpPr>
          <p:cNvPr id="105475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1D4BFA78-7649-4864-80CF-657508AA7DD9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26</a:t>
            </a:fld>
            <a:endParaRPr lang="en-US" sz="1200"/>
          </a:p>
        </p:txBody>
      </p:sp>
      <p:sp>
        <p:nvSpPr>
          <p:cNvPr id="1054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/>
          <a:lstStyle/>
          <a:p>
            <a:pPr eaLnBrk="1" hangingPunct="1"/>
            <a:r>
              <a:rPr lang="en-US" smtClean="0">
                <a:ea typeface="ＭＳ Ｐゴシック" pitchFamily="1" charset="-128"/>
              </a:rPr>
              <a:t>woordgrapje: mapping = meppen (=2 vliegen in een klap)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 txBox="1">
            <a:spLocks noGrp="1" noChangeArrowheads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D191CB58-1069-4562-AE7A-13C9CD110D64}" type="slidenum">
              <a:rPr lang="nl-NL" sz="1200"/>
              <a:pPr algn="r" eaLnBrk="1" hangingPunct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27</a:t>
            </a:fld>
            <a:endParaRPr lang="nl-NL" sz="1200"/>
          </a:p>
        </p:txBody>
      </p:sp>
      <p:sp>
        <p:nvSpPr>
          <p:cNvPr id="105475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1D4BFA78-7649-4864-80CF-657508AA7DD9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27</a:t>
            </a:fld>
            <a:endParaRPr lang="en-US" sz="1200"/>
          </a:p>
        </p:txBody>
      </p:sp>
      <p:sp>
        <p:nvSpPr>
          <p:cNvPr id="1054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/>
          <a:lstStyle/>
          <a:p>
            <a:pPr eaLnBrk="1" hangingPunct="1"/>
            <a:r>
              <a:rPr lang="en-US" smtClean="0">
                <a:ea typeface="ＭＳ Ｐゴシック" pitchFamily="1" charset="-128"/>
              </a:rPr>
              <a:t>woordgrapje: mapping = meppen (=2 vliegen in een klap)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 txBox="1">
            <a:spLocks noGrp="1" noChangeArrowheads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D191CB58-1069-4562-AE7A-13C9CD110D64}" type="slidenum">
              <a:rPr lang="nl-NL" sz="1200"/>
              <a:pPr algn="r" eaLnBrk="1" hangingPunct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28</a:t>
            </a:fld>
            <a:endParaRPr lang="nl-NL" sz="1200"/>
          </a:p>
        </p:txBody>
      </p:sp>
      <p:sp>
        <p:nvSpPr>
          <p:cNvPr id="105475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1D4BFA78-7649-4864-80CF-657508AA7DD9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28</a:t>
            </a:fld>
            <a:endParaRPr lang="en-US" sz="1200"/>
          </a:p>
        </p:txBody>
      </p:sp>
      <p:sp>
        <p:nvSpPr>
          <p:cNvPr id="1054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/>
          <a:lstStyle/>
          <a:p>
            <a:pPr eaLnBrk="1" hangingPunct="1"/>
            <a:r>
              <a:rPr lang="en-US" smtClean="0">
                <a:ea typeface="ＭＳ Ｐゴシック" pitchFamily="1" charset="-128"/>
              </a:rPr>
              <a:t>woordgrapje: mapping = meppen (=2 vliegen in een klap)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 txBox="1">
            <a:spLocks noGrp="1" noChangeArrowheads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D191CB58-1069-4562-AE7A-13C9CD110D64}" type="slidenum">
              <a:rPr lang="nl-NL" sz="1200"/>
              <a:pPr algn="r" eaLnBrk="1" hangingPunct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29</a:t>
            </a:fld>
            <a:endParaRPr lang="nl-NL" sz="1200"/>
          </a:p>
        </p:txBody>
      </p:sp>
      <p:sp>
        <p:nvSpPr>
          <p:cNvPr id="105475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1D4BFA78-7649-4864-80CF-657508AA7DD9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29</a:t>
            </a:fld>
            <a:endParaRPr lang="en-US" sz="1200"/>
          </a:p>
        </p:txBody>
      </p:sp>
      <p:sp>
        <p:nvSpPr>
          <p:cNvPr id="1054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/>
          <a:lstStyle/>
          <a:p>
            <a:pPr eaLnBrk="1" hangingPunct="1"/>
            <a:r>
              <a:rPr lang="en-US" smtClean="0">
                <a:ea typeface="ＭＳ Ｐゴシック" pitchFamily="1" charset="-128"/>
              </a:rPr>
              <a:t>woordgrapje: mapping = meppen (=2 vliegen in een klap)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8FF83218-0EF6-443F-ACAC-8AE5F75CFF49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 txBox="1">
            <a:spLocks noGrp="1" noChangeArrowheads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D191CB58-1069-4562-AE7A-13C9CD110D64}" type="slidenum">
              <a:rPr lang="nl-NL" sz="1200"/>
              <a:pPr algn="r" eaLnBrk="1" hangingPunct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30</a:t>
            </a:fld>
            <a:endParaRPr lang="nl-NL" sz="1200"/>
          </a:p>
        </p:txBody>
      </p:sp>
      <p:sp>
        <p:nvSpPr>
          <p:cNvPr id="105475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1D4BFA78-7649-4864-80CF-657508AA7DD9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30</a:t>
            </a:fld>
            <a:endParaRPr lang="en-US" sz="1200"/>
          </a:p>
        </p:txBody>
      </p:sp>
      <p:sp>
        <p:nvSpPr>
          <p:cNvPr id="1054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/>
          <a:lstStyle/>
          <a:p>
            <a:pPr eaLnBrk="1" hangingPunct="1"/>
            <a:r>
              <a:rPr lang="en-US" smtClean="0">
                <a:ea typeface="ＭＳ Ｐゴシック" pitchFamily="1" charset="-128"/>
              </a:rPr>
              <a:t>woordgrapje: mapping = meppen (=2 vliegen in een klap)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 txBox="1">
            <a:spLocks noGrp="1" noChangeArrowheads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D191CB58-1069-4562-AE7A-13C9CD110D64}" type="slidenum">
              <a:rPr lang="nl-NL" sz="1200"/>
              <a:pPr algn="r" eaLnBrk="1" hangingPunct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31</a:t>
            </a:fld>
            <a:endParaRPr lang="nl-NL" sz="1200"/>
          </a:p>
        </p:txBody>
      </p:sp>
      <p:sp>
        <p:nvSpPr>
          <p:cNvPr id="105475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1D4BFA78-7649-4864-80CF-657508AA7DD9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31</a:t>
            </a:fld>
            <a:endParaRPr lang="en-US" sz="1200"/>
          </a:p>
        </p:txBody>
      </p:sp>
      <p:sp>
        <p:nvSpPr>
          <p:cNvPr id="1054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/>
          <a:lstStyle/>
          <a:p>
            <a:pPr eaLnBrk="1" hangingPunct="1"/>
            <a:r>
              <a:rPr lang="en-US" smtClean="0">
                <a:ea typeface="ＭＳ Ｐゴシック" pitchFamily="1" charset="-128"/>
              </a:rPr>
              <a:t>woordgrapje: mapping = meppen (=2 vliegen in een klap)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 txBox="1">
            <a:spLocks noGrp="1" noChangeArrowheads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D191CB58-1069-4562-AE7A-13C9CD110D64}" type="slidenum">
              <a:rPr lang="nl-NL" sz="1200"/>
              <a:pPr algn="r" eaLnBrk="1" hangingPunct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32</a:t>
            </a:fld>
            <a:endParaRPr lang="nl-NL" sz="1200"/>
          </a:p>
        </p:txBody>
      </p:sp>
      <p:sp>
        <p:nvSpPr>
          <p:cNvPr id="105475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1D4BFA78-7649-4864-80CF-657508AA7DD9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32</a:t>
            </a:fld>
            <a:endParaRPr lang="en-US" sz="1200"/>
          </a:p>
        </p:txBody>
      </p:sp>
      <p:sp>
        <p:nvSpPr>
          <p:cNvPr id="1054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/>
          <a:lstStyle/>
          <a:p>
            <a:pPr eaLnBrk="1" hangingPunct="1"/>
            <a:r>
              <a:rPr lang="en-US" smtClean="0">
                <a:ea typeface="ＭＳ Ｐゴシック" pitchFamily="1" charset="-128"/>
              </a:rPr>
              <a:t>woordgrapje: mapping = meppen (=2 vliegen in een klap)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 txBox="1">
            <a:spLocks noGrp="1" noChangeArrowheads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D191CB58-1069-4562-AE7A-13C9CD110D64}" type="slidenum">
              <a:rPr lang="nl-NL" sz="1200"/>
              <a:pPr algn="r" eaLnBrk="1" hangingPunct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33</a:t>
            </a:fld>
            <a:endParaRPr lang="nl-NL" sz="1200"/>
          </a:p>
        </p:txBody>
      </p:sp>
      <p:sp>
        <p:nvSpPr>
          <p:cNvPr id="105475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1D4BFA78-7649-4864-80CF-657508AA7DD9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33</a:t>
            </a:fld>
            <a:endParaRPr lang="en-US" sz="1200"/>
          </a:p>
        </p:txBody>
      </p:sp>
      <p:sp>
        <p:nvSpPr>
          <p:cNvPr id="1054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/>
          <a:lstStyle/>
          <a:p>
            <a:pPr eaLnBrk="1" hangingPunct="1"/>
            <a:r>
              <a:rPr lang="en-US" smtClean="0">
                <a:ea typeface="ＭＳ Ｐゴシック" pitchFamily="1" charset="-128"/>
              </a:rPr>
              <a:t>woordgrapje: mapping = meppen (=2 vliegen in een klap)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 txBox="1">
            <a:spLocks noGrp="1" noChangeArrowheads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D191CB58-1069-4562-AE7A-13C9CD110D64}" type="slidenum">
              <a:rPr lang="nl-NL" sz="1200"/>
              <a:pPr algn="r" eaLnBrk="1" hangingPunct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34</a:t>
            </a:fld>
            <a:endParaRPr lang="nl-NL" sz="1200"/>
          </a:p>
        </p:txBody>
      </p:sp>
      <p:sp>
        <p:nvSpPr>
          <p:cNvPr id="105475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1D4BFA78-7649-4864-80CF-657508AA7DD9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34</a:t>
            </a:fld>
            <a:endParaRPr lang="en-US" sz="1200"/>
          </a:p>
        </p:txBody>
      </p:sp>
      <p:sp>
        <p:nvSpPr>
          <p:cNvPr id="1054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/>
          <a:lstStyle/>
          <a:p>
            <a:pPr eaLnBrk="1" hangingPunct="1"/>
            <a:r>
              <a:rPr lang="en-US" smtClean="0">
                <a:ea typeface="ＭＳ Ｐゴシック" pitchFamily="1" charset="-128"/>
              </a:rPr>
              <a:t>woordgrapje: mapping = meppen (=2 vliegen in een klap)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 txBox="1">
            <a:spLocks noGrp="1" noChangeArrowheads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D191CB58-1069-4562-AE7A-13C9CD110D64}" type="slidenum">
              <a:rPr lang="nl-NL" sz="1200"/>
              <a:pPr algn="r" eaLnBrk="1" hangingPunct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35</a:t>
            </a:fld>
            <a:endParaRPr lang="nl-NL" sz="1200"/>
          </a:p>
        </p:txBody>
      </p:sp>
      <p:sp>
        <p:nvSpPr>
          <p:cNvPr id="105475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1D4BFA78-7649-4864-80CF-657508AA7DD9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35</a:t>
            </a:fld>
            <a:endParaRPr lang="en-US" sz="1200"/>
          </a:p>
        </p:txBody>
      </p:sp>
      <p:sp>
        <p:nvSpPr>
          <p:cNvPr id="1054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/>
          <a:lstStyle/>
          <a:p>
            <a:pPr eaLnBrk="1" hangingPunct="1"/>
            <a:r>
              <a:rPr lang="en-US" smtClean="0">
                <a:ea typeface="ＭＳ Ｐゴシック" pitchFamily="1" charset="-128"/>
              </a:rPr>
              <a:t>woordgrapje: mapping = meppen (=2 vliegen in een klap)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 txBox="1">
            <a:spLocks noGrp="1" noChangeArrowheads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D191CB58-1069-4562-AE7A-13C9CD110D64}" type="slidenum">
              <a:rPr lang="nl-NL" sz="1200"/>
              <a:pPr algn="r" eaLnBrk="1" hangingPunct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36</a:t>
            </a:fld>
            <a:endParaRPr lang="nl-NL" sz="1200"/>
          </a:p>
        </p:txBody>
      </p:sp>
      <p:sp>
        <p:nvSpPr>
          <p:cNvPr id="105475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1D4BFA78-7649-4864-80CF-657508AA7DD9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36</a:t>
            </a:fld>
            <a:endParaRPr lang="en-US" sz="1200"/>
          </a:p>
        </p:txBody>
      </p:sp>
      <p:sp>
        <p:nvSpPr>
          <p:cNvPr id="1054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/>
          <a:lstStyle/>
          <a:p>
            <a:pPr eaLnBrk="1" hangingPunct="1"/>
            <a:r>
              <a:rPr lang="en-US" smtClean="0">
                <a:ea typeface="ＭＳ Ｐゴシック" pitchFamily="1" charset="-128"/>
              </a:rPr>
              <a:t>woordgrapje: mapping = meppen (=2 vliegen in een klap)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 txBox="1">
            <a:spLocks noGrp="1" noChangeArrowheads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D191CB58-1069-4562-AE7A-13C9CD110D64}" type="slidenum">
              <a:rPr lang="nl-NL" sz="1200"/>
              <a:pPr algn="r" eaLnBrk="1" hangingPunct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37</a:t>
            </a:fld>
            <a:endParaRPr lang="nl-NL" sz="1200"/>
          </a:p>
        </p:txBody>
      </p:sp>
      <p:sp>
        <p:nvSpPr>
          <p:cNvPr id="105475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1D4BFA78-7649-4864-80CF-657508AA7DD9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37</a:t>
            </a:fld>
            <a:endParaRPr lang="en-US" sz="1200"/>
          </a:p>
        </p:txBody>
      </p:sp>
      <p:sp>
        <p:nvSpPr>
          <p:cNvPr id="1054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/>
          <a:lstStyle/>
          <a:p>
            <a:pPr eaLnBrk="1" hangingPunct="1"/>
            <a:r>
              <a:rPr lang="en-US" smtClean="0">
                <a:ea typeface="ＭＳ Ｐゴシック" pitchFamily="1" charset="-128"/>
              </a:rPr>
              <a:t>woordgrapje: mapping = meppen (=2 vliegen in een klap)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 txBox="1">
            <a:spLocks noGrp="1" noChangeArrowheads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D191CB58-1069-4562-AE7A-13C9CD110D64}" type="slidenum">
              <a:rPr lang="nl-NL" sz="1200"/>
              <a:pPr algn="r" eaLnBrk="1" hangingPunct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38</a:t>
            </a:fld>
            <a:endParaRPr lang="nl-NL" sz="1200"/>
          </a:p>
        </p:txBody>
      </p:sp>
      <p:sp>
        <p:nvSpPr>
          <p:cNvPr id="105475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1D4BFA78-7649-4864-80CF-657508AA7DD9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38</a:t>
            </a:fld>
            <a:endParaRPr lang="en-US" sz="1200"/>
          </a:p>
        </p:txBody>
      </p:sp>
      <p:sp>
        <p:nvSpPr>
          <p:cNvPr id="1054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/>
          <a:lstStyle/>
          <a:p>
            <a:pPr eaLnBrk="1" hangingPunct="1"/>
            <a:r>
              <a:rPr lang="en-US" smtClean="0">
                <a:ea typeface="ＭＳ Ｐゴシック" pitchFamily="1" charset="-128"/>
              </a:rPr>
              <a:t>woordgrapje: mapping = meppen (=2 vliegen in een klap)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 txBox="1">
            <a:spLocks noGrp="1" noChangeArrowheads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D191CB58-1069-4562-AE7A-13C9CD110D64}" type="slidenum">
              <a:rPr lang="nl-NL" sz="1200"/>
              <a:pPr algn="r" eaLnBrk="1" hangingPunct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39</a:t>
            </a:fld>
            <a:endParaRPr lang="nl-NL" sz="1200"/>
          </a:p>
        </p:txBody>
      </p:sp>
      <p:sp>
        <p:nvSpPr>
          <p:cNvPr id="105475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1D4BFA78-7649-4864-80CF-657508AA7DD9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39</a:t>
            </a:fld>
            <a:endParaRPr lang="en-US" sz="1200"/>
          </a:p>
        </p:txBody>
      </p:sp>
      <p:sp>
        <p:nvSpPr>
          <p:cNvPr id="1054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/>
          <a:lstStyle/>
          <a:p>
            <a:pPr eaLnBrk="1" hangingPunct="1"/>
            <a:r>
              <a:rPr lang="en-US" smtClean="0">
                <a:ea typeface="ＭＳ Ｐゴシック" pitchFamily="1" charset="-128"/>
              </a:rPr>
              <a:t>woordgrapje: mapping = meppen (=2 vliegen in een klap)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8FF83218-0EF6-443F-ACAC-8AE5F75CFF49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 txBox="1">
            <a:spLocks noGrp="1" noChangeArrowheads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D191CB58-1069-4562-AE7A-13C9CD110D64}" type="slidenum">
              <a:rPr lang="nl-NL" sz="1200"/>
              <a:pPr algn="r" eaLnBrk="1" hangingPunct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40</a:t>
            </a:fld>
            <a:endParaRPr lang="nl-NL" sz="1200"/>
          </a:p>
        </p:txBody>
      </p:sp>
      <p:sp>
        <p:nvSpPr>
          <p:cNvPr id="105475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1D4BFA78-7649-4864-80CF-657508AA7DD9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40</a:t>
            </a:fld>
            <a:endParaRPr lang="en-US" sz="1200"/>
          </a:p>
        </p:txBody>
      </p:sp>
      <p:sp>
        <p:nvSpPr>
          <p:cNvPr id="1054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/>
          <a:lstStyle/>
          <a:p>
            <a:pPr eaLnBrk="1" hangingPunct="1"/>
            <a:r>
              <a:rPr lang="en-US" smtClean="0">
                <a:ea typeface="ＭＳ Ｐゴシック" pitchFamily="1" charset="-128"/>
              </a:rPr>
              <a:t>woordgrapje: mapping = meppen (=2 vliegen in een klap)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 txBox="1">
            <a:spLocks noGrp="1" noChangeArrowheads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D191CB58-1069-4562-AE7A-13C9CD110D64}" type="slidenum">
              <a:rPr lang="nl-NL" sz="1200"/>
              <a:pPr algn="r" eaLnBrk="1" hangingPunct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41</a:t>
            </a:fld>
            <a:endParaRPr lang="nl-NL" sz="1200"/>
          </a:p>
        </p:txBody>
      </p:sp>
      <p:sp>
        <p:nvSpPr>
          <p:cNvPr id="105475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1D4BFA78-7649-4864-80CF-657508AA7DD9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41</a:t>
            </a:fld>
            <a:endParaRPr lang="en-US" sz="1200"/>
          </a:p>
        </p:txBody>
      </p:sp>
      <p:sp>
        <p:nvSpPr>
          <p:cNvPr id="1054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/>
          <a:lstStyle/>
          <a:p>
            <a:pPr eaLnBrk="1" hangingPunct="1"/>
            <a:r>
              <a:rPr lang="en-US" smtClean="0">
                <a:ea typeface="ＭＳ Ｐゴシック" pitchFamily="1" charset="-128"/>
              </a:rPr>
              <a:t>woordgrapje: mapping = meppen (=2 vliegen in een klap)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 txBox="1">
            <a:spLocks noGrp="1" noChangeArrowheads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D191CB58-1069-4562-AE7A-13C9CD110D64}" type="slidenum">
              <a:rPr lang="nl-NL" sz="1200"/>
              <a:pPr algn="r" eaLnBrk="1" hangingPunct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42</a:t>
            </a:fld>
            <a:endParaRPr lang="nl-NL" sz="1200"/>
          </a:p>
        </p:txBody>
      </p:sp>
      <p:sp>
        <p:nvSpPr>
          <p:cNvPr id="105475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1D4BFA78-7649-4864-80CF-657508AA7DD9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42</a:t>
            </a:fld>
            <a:endParaRPr lang="en-US" sz="1200"/>
          </a:p>
        </p:txBody>
      </p:sp>
      <p:sp>
        <p:nvSpPr>
          <p:cNvPr id="1054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/>
          <a:lstStyle/>
          <a:p>
            <a:pPr eaLnBrk="1" hangingPunct="1"/>
            <a:r>
              <a:rPr lang="en-US" smtClean="0">
                <a:ea typeface="ＭＳ Ｐゴシック" pitchFamily="1" charset="-128"/>
              </a:rPr>
              <a:t>woordgrapje: mapping = meppen (=2 vliegen in een klap)</a:t>
            </a: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 txBox="1">
            <a:spLocks noGrp="1" noChangeArrowheads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D191CB58-1069-4562-AE7A-13C9CD110D64}" type="slidenum">
              <a:rPr lang="nl-NL" sz="1200"/>
              <a:pPr algn="r" eaLnBrk="1" hangingPunct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43</a:t>
            </a:fld>
            <a:endParaRPr lang="nl-NL" sz="1200"/>
          </a:p>
        </p:txBody>
      </p:sp>
      <p:sp>
        <p:nvSpPr>
          <p:cNvPr id="105475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1D4BFA78-7649-4864-80CF-657508AA7DD9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43</a:t>
            </a:fld>
            <a:endParaRPr lang="en-US" sz="1200"/>
          </a:p>
        </p:txBody>
      </p:sp>
      <p:sp>
        <p:nvSpPr>
          <p:cNvPr id="1054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/>
          <a:lstStyle/>
          <a:p>
            <a:pPr eaLnBrk="1" hangingPunct="1"/>
            <a:r>
              <a:rPr lang="en-US" smtClean="0">
                <a:ea typeface="ＭＳ Ｐゴシック" pitchFamily="1" charset="-128"/>
              </a:rPr>
              <a:t>woordgrapje: mapping = meppen (=2 vliegen in een klap)</a:t>
            </a: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 txBox="1">
            <a:spLocks noGrp="1" noChangeArrowheads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D191CB58-1069-4562-AE7A-13C9CD110D64}" type="slidenum">
              <a:rPr lang="nl-NL" sz="1200"/>
              <a:pPr algn="r" eaLnBrk="1" hangingPunct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44</a:t>
            </a:fld>
            <a:endParaRPr lang="nl-NL" sz="1200"/>
          </a:p>
        </p:txBody>
      </p:sp>
      <p:sp>
        <p:nvSpPr>
          <p:cNvPr id="105475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1D4BFA78-7649-4864-80CF-657508AA7DD9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44</a:t>
            </a:fld>
            <a:endParaRPr lang="en-US" sz="1200"/>
          </a:p>
        </p:txBody>
      </p:sp>
      <p:sp>
        <p:nvSpPr>
          <p:cNvPr id="1054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/>
          <a:lstStyle/>
          <a:p>
            <a:pPr eaLnBrk="1" hangingPunct="1"/>
            <a:r>
              <a:rPr lang="en-US" smtClean="0">
                <a:ea typeface="ＭＳ Ｐゴシック" pitchFamily="1" charset="-128"/>
              </a:rPr>
              <a:t>woordgrapje: mapping = meppen (=2 vliegen in een klap)</a:t>
            </a: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621C32C3-5940-4D6A-9114-5855408536EC}" type="slidenum">
              <a:rPr lang="nl-NL" sz="1200"/>
              <a:pPr algn="r" eaLnBrk="1" hangingPunct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45</a:t>
            </a:fld>
            <a:endParaRPr lang="nl-NL" sz="1200"/>
          </a:p>
        </p:txBody>
      </p:sp>
      <p:sp>
        <p:nvSpPr>
          <p:cNvPr id="79875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D31D8EB6-B1CE-439D-8326-81772D2CC66C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45</a:t>
            </a:fld>
            <a:endParaRPr lang="en-US" sz="1200"/>
          </a:p>
        </p:txBody>
      </p:sp>
      <p:sp>
        <p:nvSpPr>
          <p:cNvPr id="798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/>
          <a:lstStyle/>
          <a:p>
            <a:pPr eaLnBrk="1" hangingPunct="1"/>
            <a:r>
              <a:rPr lang="en-US" smtClean="0">
                <a:latin typeface="Arial" pitchFamily="34" charset="0"/>
                <a:ea typeface="ＭＳ Ｐゴシック" pitchFamily="1" charset="-128"/>
              </a:rPr>
              <a:t>beatleS: </a:t>
            </a:r>
            <a:r>
              <a:rPr lang="nl-NL" smtClean="0">
                <a:latin typeface="Arial" pitchFamily="34" charset="0"/>
                <a:ea typeface="ＭＳ Ｐゴシック" pitchFamily="1" charset="-128"/>
              </a:rPr>
              <a:t>aggregation class: use to store common properties (tourSchedule)</a:t>
            </a:r>
          </a:p>
          <a:p>
            <a:pPr eaLnBrk="1" hangingPunct="1"/>
            <a:endParaRPr lang="nl-NL" smtClean="0">
              <a:latin typeface="Arial" pitchFamily="34" charset="0"/>
              <a:ea typeface="ＭＳ Ｐゴシック" pitchFamily="1" charset="-128"/>
            </a:endParaRPr>
          </a:p>
          <a:p>
            <a:pPr eaLnBrk="1" hangingPunct="1"/>
            <a:r>
              <a:rPr lang="nl-NL" smtClean="0">
                <a:latin typeface="Arial" pitchFamily="34" charset="0"/>
                <a:ea typeface="ＭＳ Ｐゴシック" pitchFamily="1" charset="-128"/>
              </a:rPr>
              <a:t>concepts such as paulM: parts (a.k.a. </a:t>
            </a:r>
            <a:r>
              <a:rPr lang="nl-NL" smtClean="0">
                <a:solidFill>
                  <a:schemeClr val="tx2"/>
                </a:solidFill>
                <a:latin typeface="Arial" pitchFamily="34" charset="0"/>
                <a:ea typeface="ＭＳ Ｐゴシック" pitchFamily="1" charset="-128"/>
              </a:rPr>
              <a:t>members</a:t>
            </a:r>
            <a:r>
              <a:rPr lang="nl-NL" smtClean="0">
                <a:latin typeface="Arial" pitchFamily="34" charset="0"/>
                <a:ea typeface="ＭＳ Ｐゴシック" pitchFamily="1" charset="-128"/>
              </a:rPr>
              <a:t> or </a:t>
            </a:r>
            <a:r>
              <a:rPr lang="nl-NL" smtClean="0">
                <a:solidFill>
                  <a:schemeClr val="tx2"/>
                </a:solidFill>
                <a:latin typeface="Arial" pitchFamily="34" charset="0"/>
                <a:ea typeface="ＭＳ Ｐゴシック" pitchFamily="1" charset="-128"/>
              </a:rPr>
              <a:t>elements</a:t>
            </a:r>
            <a:r>
              <a:rPr lang="nl-NL" smtClean="0">
                <a:latin typeface="Arial" pitchFamily="34" charset="0"/>
                <a:ea typeface="ＭＳ Ｐゴシック" pitchFamily="1" charset="-128"/>
              </a:rPr>
              <a:t>): don’t duplicate information</a:t>
            </a:r>
            <a:endParaRPr lang="en-US" smtClean="0">
              <a:latin typeface="Arial" pitchFamily="34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8FF83218-0EF6-443F-ACAC-8AE5F75CFF49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8FF83218-0EF6-443F-ACAC-8AE5F75CFF49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8FF83218-0EF6-443F-ACAC-8AE5F75CFF49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8FF83218-0EF6-443F-ACAC-8AE5F75CFF49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8FF83218-0EF6-443F-ACAC-8AE5F75CFF49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19/06/2014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59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19/06/2014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93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19/06/2014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23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19/06/2014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94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19/06/2014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4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19/06/2014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4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19/06/2014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80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19/06/2014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84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19/06/2014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27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19/06/2014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57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19/06/2014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860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5B90-5919-426D-9FC7-4414B1939A03}" type="datetimeFigureOut">
              <a:rPr lang="en-GB" smtClean="0"/>
              <a:pPr/>
              <a:t>19/06/2014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28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.w.a.m.v.overveld@tue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v.a.j.borghuis@tue.n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keesvanoverveld.com/Accel/accel.htm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keesvanoverveld.com/Accel/accel.htm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hyperlink" Target="http://www.keesvanoverveld.com/Accel/accel.htm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keesvanoverveld.com/Accel/accel.htm?script=~0LDB0_1.txt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www.keesvanoverveld.com/Accel/accel.htm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5" Type="http://schemas.openxmlformats.org/officeDocument/2006/relationships/hyperlink" Target="http://www.keesvanoverveld.com/Accel/accel.htm" TargetMode="Externa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hyperlink" Target="http://www.keesvanoverveld.com/Accel/accel.htm" TargetMode="External"/><Relationship Id="rId5" Type="http://schemas.openxmlformats.org/officeDocument/2006/relationships/hyperlink" Target="http://www.keesvanoverveld.com/Accel/accel.htm?script=~0LDB0_2.txt" TargetMode="Externa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hyperlink" Target="http://www.keesvanoverveld.com/Accel/accel.htm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keesvanoverveld.com/Accel/accel.htm?script=~0LDB0_3.txt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5" Type="http://schemas.openxmlformats.org/officeDocument/2006/relationships/hyperlink" Target="http://www.keesvanoverveld.com/Accel/accel.htm" TargetMode="Externa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keesvanoverveld.com/Accel/accel.htm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5" Type="http://schemas.openxmlformats.org/officeDocument/2006/relationships/hyperlink" Target="http://www.keesvanoverveld.com/Accel/accel.htm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5" Type="http://schemas.openxmlformats.org/officeDocument/2006/relationships/hyperlink" Target="http://www.keesvanoverveld.com/Accel/accel.htm" TargetMode="Externa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5" Type="http://schemas.openxmlformats.org/officeDocument/2006/relationships/hyperlink" Target="http://www.keesvanoverveld.com/Accel/accel.htm" TargetMode="Externa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5" Type="http://schemas.openxmlformats.org/officeDocument/2006/relationships/hyperlink" Target="http://www.keesvanoverveld.com/Accel/accel.htm" TargetMode="Externa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5" Type="http://schemas.openxmlformats.org/officeDocument/2006/relationships/hyperlink" Target="http://www.keesvanoverveld.com/Accel/accel.htm" TargetMode="Externa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5" Type="http://schemas.openxmlformats.org/officeDocument/2006/relationships/hyperlink" Target="http://www.keesvanoverveld.com/Accel/accel.htm" TargetMode="Externa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Relationship Id="rId5" Type="http://schemas.openxmlformats.org/officeDocument/2006/relationships/hyperlink" Target="http://www.keesvanoverveld.com/Accel/accel.htm" TargetMode="Externa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keesvanoverveld.com/Accel/accel.htm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keesvanoverveld.com/Accel/accel.htm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keesvanoverveld.com/Accel/accel.htm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keesvanoverveld.com/Accel/accel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hyperlink" Target="http://www.keesvanoverveld.com/Accel/accel.htm?v=43" TargetMode="External"/><Relationship Id="rId5" Type="http://schemas.openxmlformats.org/officeDocument/2006/relationships/hyperlink" Target="http://www.keesvanoverveld.com/Accel/accel.htm" TargetMode="Externa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keesvanoverveld.com/Accel/accel.htm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keesvanoverveld.com/Accel/accel.htm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keesvanoverveld.com/Accel/accel.htm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keesvanoverveld.com/Accel/accel.htm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keesvanoverveld.com/Accel/accel.htm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keesvanoverveld.com/Accel/accel.htm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keesvanoverveld.com/Accel/accel.htm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keesvanoverveld.com/Accel/accel.htm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keesvanoverveld.com/Accel/accel.htm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keesvanoverveld.com/Accel/accel.ht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keesvanoverveld.com/Accel/accel.htm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keesvanoverveld.com/Accel/accel.htm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keesvanoverveld.com/Accel/accel.htm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Relationship Id="rId5" Type="http://schemas.openxmlformats.org/officeDocument/2006/relationships/hyperlink" Target="http://www.keesvanoverveld.com/Accel/accel.htm" TargetMode="External"/><Relationship Id="rId4" Type="http://schemas.openxmlformats.org/officeDocument/2006/relationships/image" Target="../media/image2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keesvanoverveld.com/Accel/accel.htm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keesvanoverveld.com/Accel/accel.htm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Relationship Id="rId5" Type="http://schemas.openxmlformats.org/officeDocument/2006/relationships/hyperlink" Target="http://www.keesvanoverveld.com/Accel/accel.htm" TargetMode="Externa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keesvanoverveld.com/Accel/accel.ht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keesvanoverveld.com/Accel/accel.ht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keesvanoverveld.com/Accel/accel.ht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keesvanoverveld.com/Accel/accel.ht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keesvanoverveld.com/Accel/accel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 core Course on Modeling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2228850"/>
          </a:xfrm>
        </p:spPr>
        <p:txBody>
          <a:bodyPr>
            <a:normAutofit/>
          </a:bodyPr>
          <a:lstStyle/>
          <a:p>
            <a:r>
              <a:rPr lang="nl-NL" sz="1600" dirty="0" err="1"/>
              <a:t>Introduction</a:t>
            </a:r>
            <a:r>
              <a:rPr lang="nl-NL" sz="1600" dirty="0"/>
              <a:t> </a:t>
            </a:r>
            <a:r>
              <a:rPr lang="nl-NL" sz="1600" dirty="0" err="1"/>
              <a:t>to</a:t>
            </a:r>
            <a:r>
              <a:rPr lang="nl-NL" sz="1600" dirty="0"/>
              <a:t> Modeling</a:t>
            </a:r>
          </a:p>
          <a:p>
            <a:r>
              <a:rPr lang="nl-NL" sz="1600" dirty="0"/>
              <a:t>0LAB0 0LBB0 0LCB0 </a:t>
            </a:r>
            <a:r>
              <a:rPr lang="nl-NL" sz="1600" dirty="0" smtClean="0"/>
              <a:t>0LDB0</a:t>
            </a:r>
          </a:p>
          <a:p>
            <a:r>
              <a:rPr lang="nl-NL" sz="1600" dirty="0" smtClean="0">
                <a:hlinkClick r:id="rId3"/>
              </a:rPr>
              <a:t>c.w.a.m.v.overveld@tue.nl</a:t>
            </a:r>
            <a:endParaRPr lang="nl-NL" sz="1600" dirty="0"/>
          </a:p>
          <a:p>
            <a:r>
              <a:rPr lang="nl-NL" sz="1600" dirty="0" smtClean="0">
                <a:hlinkClick r:id="rId4"/>
              </a:rPr>
              <a:t>v.a.j.borghuis@tue.nl</a:t>
            </a:r>
            <a:r>
              <a:rPr lang="nl-NL" sz="1600" dirty="0" smtClean="0"/>
              <a:t> </a:t>
            </a:r>
          </a:p>
          <a:p>
            <a:endParaRPr lang="nl-NL" sz="1600" dirty="0"/>
          </a:p>
          <a:p>
            <a:r>
              <a:rPr lang="nl-NL" sz="1600" dirty="0" smtClean="0"/>
              <a:t>P.3</a:t>
            </a:r>
            <a:endParaRPr lang="en-US" sz="1600" dirty="0"/>
          </a:p>
          <a:p>
            <a:endParaRPr lang="nl-N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24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402">
        <p:fade/>
      </p:transition>
    </mc:Choice>
    <mc:Fallback xmlns="">
      <p:transition xmlns:p14="http://schemas.microsoft.com/office/powerpoint/2010/main" spd="med" advTm="3040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ep 16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8" name="Afbeelding 17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9" name="Rechte verbindingslijn 18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07" name="AutoShape 11">
            <a:hlinkClick r:id="rId4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7" y="1921377"/>
            <a:ext cx="9018877" cy="2566707"/>
          </a:xfrm>
          <a:prstGeom prst="rect">
            <a:avLst/>
          </a:prstGeom>
        </p:spPr>
      </p:pic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94400" y="91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Run script with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visual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output on a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larger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canvas</a:t>
            </a:r>
          </a:p>
        </p:txBody>
      </p:sp>
      <p:sp>
        <p:nvSpPr>
          <p:cNvPr id="5" name="Ovaal 4"/>
          <p:cNvSpPr/>
          <p:nvPr/>
        </p:nvSpPr>
        <p:spPr>
          <a:xfrm>
            <a:off x="6228184" y="2859782"/>
            <a:ext cx="1584176" cy="504056"/>
          </a:xfrm>
          <a:prstGeom prst="ellipse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Basics of ACCEL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0571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9545">
        <p:fade/>
      </p:transition>
    </mc:Choice>
    <mc:Fallback xmlns="">
      <p:transition xmlns:p14="http://schemas.microsoft.com/office/powerpoint/2010/main" spd="med" advTm="954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ep 16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8" name="Afbeelding 17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9" name="Rechte verbindingslijn 18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07" name="AutoShape 11">
            <a:hlinkClick r:id="rId4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7" y="1921377"/>
            <a:ext cx="9018877" cy="2566707"/>
          </a:xfrm>
          <a:prstGeom prst="rect">
            <a:avLst/>
          </a:prstGeom>
        </p:spPr>
      </p:pic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94400" y="91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View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dependencies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in a script as trees (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chapter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4)</a:t>
            </a:r>
          </a:p>
        </p:txBody>
      </p:sp>
      <p:sp>
        <p:nvSpPr>
          <p:cNvPr id="5" name="Ovaal 4"/>
          <p:cNvSpPr/>
          <p:nvPr/>
        </p:nvSpPr>
        <p:spPr>
          <a:xfrm>
            <a:off x="7699374" y="2859782"/>
            <a:ext cx="833065" cy="504056"/>
          </a:xfrm>
          <a:prstGeom prst="ellipse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Basics of ACCEL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01504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982">
        <p:fade/>
      </p:transition>
    </mc:Choice>
    <mc:Fallback xmlns="">
      <p:transition xmlns:p14="http://schemas.microsoft.com/office/powerpoint/2010/main" spd="med" advTm="798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13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4400" y="1419622"/>
            <a:ext cx="4114800" cy="1064394"/>
          </a:xfrm>
          <a:prstGeom prst="rect">
            <a:avLst/>
          </a:prstGeom>
          <a:solidFill>
            <a:srgbClr val="9900CC"/>
          </a:solidFill>
          <a:ln>
            <a:noFill/>
          </a:ln>
          <a:effectLst/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nl-NL" sz="2000" b="1" dirty="0">
                <a:solidFill>
                  <a:schemeClr val="bg1"/>
                </a:solidFill>
                <a:latin typeface="Courier New" pitchFamily="49" charset="0"/>
              </a:rPr>
              <a:t>p=5</a:t>
            </a: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nl-NL" sz="2000" b="1" dirty="0">
                <a:solidFill>
                  <a:schemeClr val="bg1"/>
                </a:solidFill>
                <a:latin typeface="Courier New" pitchFamily="49" charset="0"/>
              </a:rPr>
              <a:t>q=slider(10,0,20)</a:t>
            </a: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nl-NL" sz="2000" b="1" dirty="0">
                <a:solidFill>
                  <a:schemeClr val="bg1"/>
                </a:solidFill>
                <a:latin typeface="Courier New" pitchFamily="49" charset="0"/>
              </a:rPr>
              <a:t>r=</a:t>
            </a:r>
            <a:r>
              <a:rPr lang="nl-NL" sz="2000" b="1" dirty="0" err="1">
                <a:solidFill>
                  <a:schemeClr val="bg1"/>
                </a:solidFill>
                <a:latin typeface="Courier New" pitchFamily="49" charset="0"/>
              </a:rPr>
              <a:t>p+q</a:t>
            </a:r>
            <a:endParaRPr lang="nl-NL" sz="2000" b="1" dirty="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106514" name="Text Box 18"/>
          <p:cNvSpPr txBox="1">
            <a:spLocks noChangeArrowheads="1"/>
          </p:cNvSpPr>
          <p:nvPr/>
        </p:nvSpPr>
        <p:spPr bwMode="auto">
          <a:xfrm>
            <a:off x="194400" y="914400"/>
            <a:ext cx="4191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Example of a script:</a:t>
            </a:r>
          </a:p>
        </p:txBody>
      </p:sp>
      <p:sp>
        <p:nvSpPr>
          <p:cNvPr id="106515" name="Text Box 19"/>
          <p:cNvSpPr txBox="1">
            <a:spLocks noChangeArrowheads="1"/>
          </p:cNvSpPr>
          <p:nvPr/>
        </p:nvSpPr>
        <p:spPr bwMode="auto">
          <a:xfrm>
            <a:off x="194400" y="2643758"/>
            <a:ext cx="708660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Every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line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introduces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quantity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Quantities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constants (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p=5)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Quantities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functions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r = f(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p,q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), </a:t>
            </a: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e.g. r=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p+q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Quantities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user-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entered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q=slider(...))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12" name="Groep 11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3" name="Afbeelding 12"/>
            <p:cNvPicPr>
              <a:picLocks noChangeAspect="1"/>
            </p:cNvPicPr>
            <p:nvPr/>
          </p:nvPicPr>
          <p:blipFill>
            <a:blip r:embed="rId5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4" name="Rechte verbindingslijn 13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AutoShape 11">
            <a:hlinkClick r:id="rId6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" name="Ovale toelichting 1"/>
          <p:cNvSpPr/>
          <p:nvPr/>
        </p:nvSpPr>
        <p:spPr>
          <a:xfrm>
            <a:off x="5220072" y="409842"/>
            <a:ext cx="3923928" cy="2016889"/>
          </a:xfrm>
          <a:prstGeom prst="wedgeEllipseCallout">
            <a:avLst>
              <a:gd name="adj1" fmla="val -75677"/>
              <a:gd name="adj2" fmla="val 183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nl-NL" sz="2400" dirty="0"/>
              <a:t>paste </a:t>
            </a:r>
            <a:r>
              <a:rPr lang="nl-NL" sz="2400" dirty="0" err="1"/>
              <a:t>into</a:t>
            </a:r>
            <a:r>
              <a:rPr lang="nl-NL" sz="2400" dirty="0"/>
              <a:t> IO/</a:t>
            </a:r>
            <a:r>
              <a:rPr lang="nl-NL" sz="2400" dirty="0" err="1"/>
              <a:t>edit</a:t>
            </a:r>
            <a:r>
              <a:rPr lang="nl-NL" sz="2400" dirty="0"/>
              <a:t> </a:t>
            </a:r>
            <a:r>
              <a:rPr lang="nl-NL" sz="2400" dirty="0" smtClean="0"/>
              <a:t>box </a:t>
            </a:r>
            <a:r>
              <a:rPr lang="nl-NL" sz="2400" dirty="0" err="1" smtClean="0"/>
              <a:t>and</a:t>
            </a:r>
            <a:r>
              <a:rPr lang="nl-NL" sz="2400" dirty="0" smtClean="0"/>
              <a:t> click </a:t>
            </a:r>
            <a:r>
              <a:rPr lang="nl-NL" sz="2400" dirty="0"/>
              <a:t>‘run’</a:t>
            </a:r>
          </a:p>
          <a:p>
            <a:pPr algn="ctr"/>
            <a:endParaRPr lang="en-US" dirty="0"/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Running a script 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9" name="Ovale toelichting 18"/>
          <p:cNvSpPr/>
          <p:nvPr/>
        </p:nvSpPr>
        <p:spPr>
          <a:xfrm>
            <a:off x="5184576" y="1563638"/>
            <a:ext cx="3923928" cy="3579862"/>
          </a:xfrm>
          <a:prstGeom prst="wedgeEllipseCallout">
            <a:avLst>
              <a:gd name="adj1" fmla="val -113342"/>
              <a:gd name="adj2" fmla="val -38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nl-NL" dirty="0" smtClean="0"/>
              <a:t>‘slider’ means: a slider </a:t>
            </a:r>
            <a:r>
              <a:rPr lang="nl-NL" dirty="0" err="1" smtClean="0"/>
              <a:t>will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created</a:t>
            </a:r>
            <a:r>
              <a:rPr lang="nl-NL" dirty="0" smtClean="0"/>
              <a:t>, </a:t>
            </a:r>
            <a:r>
              <a:rPr lang="nl-NL" dirty="0" err="1" smtClean="0"/>
              <a:t>lower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upper</a:t>
            </a:r>
            <a:r>
              <a:rPr lang="nl-NL" dirty="0" smtClean="0"/>
              <a:t> </a:t>
            </a:r>
            <a:r>
              <a:rPr lang="nl-NL" dirty="0" err="1" smtClean="0"/>
              <a:t>bounds</a:t>
            </a:r>
            <a:r>
              <a:rPr lang="nl-NL" dirty="0" smtClean="0"/>
              <a:t> are 0 </a:t>
            </a:r>
            <a:r>
              <a:rPr lang="nl-NL" dirty="0" err="1" smtClean="0"/>
              <a:t>and</a:t>
            </a:r>
            <a:r>
              <a:rPr lang="nl-NL" dirty="0" smtClean="0"/>
              <a:t> 20; default is 10.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nl-NL" dirty="0" smtClean="0"/>
              <a:t>With </a:t>
            </a:r>
            <a:r>
              <a:rPr lang="nl-NL" dirty="0" err="1" smtClean="0"/>
              <a:t>all</a:t>
            </a:r>
            <a:r>
              <a:rPr lang="nl-NL" dirty="0" smtClean="0"/>
              <a:t>-integer </a:t>
            </a:r>
            <a:r>
              <a:rPr lang="nl-NL" dirty="0" err="1" smtClean="0"/>
              <a:t>arguments</a:t>
            </a:r>
            <a:r>
              <a:rPr lang="nl-NL" dirty="0" smtClean="0"/>
              <a:t>, slider </a:t>
            </a:r>
            <a:r>
              <a:rPr lang="nl-NL" dirty="0" err="1" smtClean="0"/>
              <a:t>will</a:t>
            </a:r>
            <a:r>
              <a:rPr lang="nl-NL" dirty="0" smtClean="0"/>
              <a:t> </a:t>
            </a:r>
            <a:r>
              <a:rPr lang="nl-NL" dirty="0" err="1" smtClean="0"/>
              <a:t>only</a:t>
            </a:r>
            <a:r>
              <a:rPr lang="nl-NL" dirty="0" smtClean="0"/>
              <a:t> return integer </a:t>
            </a:r>
            <a:r>
              <a:rPr lang="nl-NL" dirty="0" err="1" smtClean="0"/>
              <a:t>values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q; </a:t>
            </a:r>
            <a:r>
              <a:rPr lang="nl-NL" dirty="0" err="1" smtClean="0"/>
              <a:t>otherwise</a:t>
            </a:r>
            <a:r>
              <a:rPr lang="nl-NL" dirty="0" smtClean="0"/>
              <a:t> </a:t>
            </a:r>
            <a:r>
              <a:rPr lang="nl-NL" dirty="0" err="1" smtClean="0"/>
              <a:t>floating</a:t>
            </a:r>
            <a:r>
              <a:rPr lang="nl-NL" dirty="0" smtClean="0"/>
              <a:t> point </a:t>
            </a:r>
            <a:r>
              <a:rPr lang="nl-NL" dirty="0" err="1" smtClean="0"/>
              <a:t>values</a:t>
            </a:r>
            <a:r>
              <a:rPr lang="nl-NL" dirty="0" smtClean="0"/>
              <a:t>.</a:t>
            </a:r>
            <a:endParaRPr lang="nl-NL" dirty="0"/>
          </a:p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3387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5131">
        <p:fade/>
      </p:transition>
    </mc:Choice>
    <mc:Fallback xmlns="">
      <p:transition xmlns:p14="http://schemas.microsoft.com/office/powerpoint/2010/main" spd="med" advTm="14513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6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6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6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6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13" grpId="0" animBg="1"/>
      <p:bldP spid="106514" grpId="0"/>
      <p:bldP spid="106515" grpId="0" uiExpand="1" build="p" bldLvl="5"/>
      <p:bldP spid="2" grpId="0" animBg="1"/>
      <p:bldP spid="2" grpId="1" animBg="1"/>
      <p:bldP spid="19" grpId="0" animBg="1"/>
      <p:bldP spid="19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14" name="Text Box 18"/>
          <p:cNvSpPr txBox="1">
            <a:spLocks noChangeArrowheads="1"/>
          </p:cNvSpPr>
          <p:nvPr/>
        </p:nvSpPr>
        <p:spPr bwMode="auto">
          <a:xfrm>
            <a:off x="194400" y="914400"/>
            <a:ext cx="4191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Example of a script:</a:t>
            </a:r>
          </a:p>
        </p:txBody>
      </p:sp>
      <p:grpSp>
        <p:nvGrpSpPr>
          <p:cNvPr id="12" name="Groep 11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3" name="Afbeelding 12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4" name="Rechte verbindingslijn 13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AutoShape 11">
            <a:hlinkClick r:id="rId4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Running a script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9" t="5437" r="5812" b="14973"/>
          <a:stretch/>
        </p:blipFill>
        <p:spPr>
          <a:xfrm>
            <a:off x="194399" y="1283732"/>
            <a:ext cx="7211707" cy="385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19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4102">
        <p:fade/>
      </p:transition>
    </mc:Choice>
    <mc:Fallback xmlns="">
      <p:transition xmlns:p14="http://schemas.microsoft.com/office/powerpoint/2010/main" spd="med" advTm="5410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0" name="Text Box 10"/>
          <p:cNvSpPr txBox="1">
            <a:spLocks noChangeArrowheads="1"/>
          </p:cNvSpPr>
          <p:nvPr/>
        </p:nvSpPr>
        <p:spPr bwMode="auto">
          <a:xfrm>
            <a:off x="194400" y="914400"/>
            <a:ext cx="8770088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If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something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STRANGE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happens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while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working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with a script: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don't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panic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you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won’t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loose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your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work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goto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IO/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edit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ctrl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-A (select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all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ctrl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-C (copy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all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ctrl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-V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into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text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editor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save your script 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reload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ACCEL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goto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IO/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edit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ctrl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-V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load script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into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ACCEL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retry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11" name="Groep 10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2" name="Afbeelding 11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3" name="Rechte verbindingslijn 12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AutoShape 11">
            <a:hlinkClick r:id="rId5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Running a script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273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7396">
        <p:fade/>
      </p:transition>
    </mc:Choice>
    <mc:Fallback xmlns="">
      <p:transition xmlns:p14="http://schemas.microsoft.com/office/powerpoint/2010/main" spd="med" advTm="7739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3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31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31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0" grpId="0" build="p" bldLvl="5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ep 10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2" name="Afbeelding 11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3" name="Rechte verbindingslijn 12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552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94400" y="1347614"/>
            <a:ext cx="4572000" cy="3385542"/>
          </a:xfrm>
          <a:prstGeom prst="rect">
            <a:avLst/>
          </a:prstGeom>
          <a:solidFill>
            <a:srgbClr val="9900CC">
              <a:alpha val="4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sz="2000" b="1" dirty="0">
                <a:solidFill>
                  <a:schemeClr val="bg1"/>
                </a:solidFill>
                <a:latin typeface="Courier New" pitchFamily="49" charset="0"/>
              </a:rPr>
              <a:t>s=slider(10,0,20)</a:t>
            </a:r>
          </a:p>
          <a:p>
            <a:pPr marL="0" indent="0" eaLnBrk="1" hangingPunct="1">
              <a:buFontTx/>
              <a:buNone/>
            </a:pPr>
            <a:r>
              <a:rPr lang="nl-NL" sz="2000" b="1" dirty="0">
                <a:solidFill>
                  <a:schemeClr val="bg1"/>
                </a:solidFill>
                <a:latin typeface="Courier New" pitchFamily="49" charset="0"/>
              </a:rPr>
              <a:t>  // </a:t>
            </a:r>
            <a:r>
              <a:rPr lang="nl-NL" sz="2000" b="1" dirty="0" err="1">
                <a:solidFill>
                  <a:schemeClr val="bg1"/>
                </a:solidFill>
                <a:latin typeface="Courier New" pitchFamily="49" charset="0"/>
              </a:rPr>
              <a:t>this</a:t>
            </a:r>
            <a:r>
              <a:rPr lang="nl-NL" sz="2000" b="1" dirty="0">
                <a:solidFill>
                  <a:schemeClr val="bg1"/>
                </a:solidFill>
                <a:latin typeface="Courier New" pitchFamily="49" charset="0"/>
              </a:rPr>
              <a:t> is a slider </a:t>
            </a:r>
          </a:p>
          <a:p>
            <a:pPr marL="0" indent="0" eaLnBrk="1" hangingPunct="1">
              <a:buFontTx/>
              <a:buNone/>
            </a:pPr>
            <a:r>
              <a:rPr lang="nl-NL" sz="2000" b="1" dirty="0">
                <a:solidFill>
                  <a:schemeClr val="bg1"/>
                </a:solidFill>
                <a:latin typeface="Courier New" pitchFamily="49" charset="0"/>
              </a:rPr>
              <a:t>r=</a:t>
            </a:r>
            <a:r>
              <a:rPr lang="nl-NL" sz="2000" b="1" dirty="0" err="1">
                <a:solidFill>
                  <a:schemeClr val="bg1"/>
                </a:solidFill>
                <a:latin typeface="Courier New" pitchFamily="49" charset="0"/>
              </a:rPr>
              <a:t>p+q</a:t>
            </a:r>
            <a:r>
              <a:rPr lang="nl-NL" sz="2000" b="1" dirty="0">
                <a:solidFill>
                  <a:schemeClr val="bg1"/>
                </a:solidFill>
                <a:latin typeface="Courier New" pitchFamily="49" charset="0"/>
              </a:rPr>
              <a:t>  </a:t>
            </a:r>
          </a:p>
          <a:p>
            <a:pPr marL="0" indent="0" eaLnBrk="1" hangingPunct="1">
              <a:buFontTx/>
              <a:buNone/>
            </a:pPr>
            <a:r>
              <a:rPr lang="nl-NL" sz="2000" b="1" dirty="0">
                <a:solidFill>
                  <a:schemeClr val="bg1"/>
                </a:solidFill>
                <a:latin typeface="Courier New" pitchFamily="49" charset="0"/>
              </a:rPr>
              <a:t>  // </a:t>
            </a:r>
            <a:r>
              <a:rPr lang="nl-NL" sz="2000" b="1" dirty="0" err="1">
                <a:solidFill>
                  <a:schemeClr val="bg1"/>
                </a:solidFill>
                <a:latin typeface="Courier New" pitchFamily="49" charset="0"/>
              </a:rPr>
              <a:t>this</a:t>
            </a:r>
            <a:r>
              <a:rPr lang="nl-NL" sz="2000" b="1" dirty="0">
                <a:solidFill>
                  <a:schemeClr val="bg1"/>
                </a:solidFill>
                <a:latin typeface="Courier New" pitchFamily="49" charset="0"/>
              </a:rPr>
              <a:t> is </a:t>
            </a:r>
            <a:r>
              <a:rPr lang="nl-NL" sz="2000" b="1" dirty="0" err="1">
                <a:solidFill>
                  <a:schemeClr val="bg1"/>
                </a:solidFill>
                <a:latin typeface="Courier New" pitchFamily="49" charset="0"/>
              </a:rPr>
              <a:t>an</a:t>
            </a:r>
            <a:r>
              <a:rPr lang="nl-NL" sz="2000" b="1" dirty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nl-NL" sz="2000" b="1" dirty="0" err="1">
                <a:solidFill>
                  <a:schemeClr val="bg1"/>
                </a:solidFill>
                <a:latin typeface="Courier New" pitchFamily="49" charset="0"/>
              </a:rPr>
              <a:t>expression</a:t>
            </a:r>
            <a:endParaRPr lang="nl-NL" sz="2000" b="1" dirty="0">
              <a:solidFill>
                <a:schemeClr val="bg1"/>
              </a:solidFill>
              <a:latin typeface="Courier New" pitchFamily="49" charset="0"/>
            </a:endParaRPr>
          </a:p>
          <a:p>
            <a:pPr marL="0" indent="0" eaLnBrk="1" hangingPunct="1">
              <a:buFontTx/>
              <a:buNone/>
            </a:pPr>
            <a:r>
              <a:rPr lang="nl-NL" sz="2000" b="1" dirty="0">
                <a:solidFill>
                  <a:schemeClr val="bg1"/>
                </a:solidFill>
                <a:latin typeface="Courier New" pitchFamily="49" charset="0"/>
              </a:rPr>
              <a:t>p=5  </a:t>
            </a:r>
          </a:p>
          <a:p>
            <a:pPr marL="0" indent="0" eaLnBrk="1" hangingPunct="1">
              <a:buFontTx/>
              <a:buNone/>
            </a:pPr>
            <a:r>
              <a:rPr lang="nl-NL" sz="2000" b="1" dirty="0">
                <a:solidFill>
                  <a:schemeClr val="bg1"/>
                </a:solidFill>
                <a:latin typeface="Courier New" pitchFamily="49" charset="0"/>
              </a:rPr>
              <a:t>  // </a:t>
            </a:r>
            <a:r>
              <a:rPr lang="nl-NL" sz="2000" b="1" dirty="0" err="1">
                <a:solidFill>
                  <a:schemeClr val="bg1"/>
                </a:solidFill>
                <a:latin typeface="Courier New" pitchFamily="49" charset="0"/>
              </a:rPr>
              <a:t>this</a:t>
            </a:r>
            <a:r>
              <a:rPr lang="nl-NL" sz="2000" b="1" dirty="0">
                <a:solidFill>
                  <a:schemeClr val="bg1"/>
                </a:solidFill>
                <a:latin typeface="Courier New" pitchFamily="49" charset="0"/>
              </a:rPr>
              <a:t> is a constant</a:t>
            </a:r>
          </a:p>
          <a:p>
            <a:pPr marL="0" indent="0" eaLnBrk="1" hangingPunct="1">
              <a:buFontTx/>
              <a:buNone/>
            </a:pPr>
            <a:r>
              <a:rPr lang="nl-NL" sz="2000" b="1" dirty="0">
                <a:solidFill>
                  <a:schemeClr val="bg1"/>
                </a:solidFill>
                <a:latin typeface="Courier New" pitchFamily="49" charset="0"/>
              </a:rPr>
              <a:t>q=</a:t>
            </a:r>
            <a:r>
              <a:rPr lang="nl-NL" sz="2000" b="1" dirty="0" err="1">
                <a:solidFill>
                  <a:schemeClr val="bg1"/>
                </a:solidFill>
                <a:latin typeface="Courier New" pitchFamily="49" charset="0"/>
              </a:rPr>
              <a:t>s+t</a:t>
            </a:r>
            <a:r>
              <a:rPr lang="nl-NL" sz="2000" b="1" dirty="0">
                <a:solidFill>
                  <a:schemeClr val="bg1"/>
                </a:solidFill>
                <a:latin typeface="Courier New" pitchFamily="49" charset="0"/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nl-NL" sz="2000" b="1" dirty="0">
                <a:solidFill>
                  <a:schemeClr val="bg1"/>
                </a:solidFill>
                <a:latin typeface="Courier New" pitchFamily="49" charset="0"/>
              </a:rPr>
              <a:t>  // </a:t>
            </a:r>
            <a:r>
              <a:rPr lang="nl-NL" sz="2000" b="1" dirty="0" err="1">
                <a:solidFill>
                  <a:schemeClr val="bg1"/>
                </a:solidFill>
                <a:latin typeface="Courier New" pitchFamily="49" charset="0"/>
              </a:rPr>
              <a:t>this</a:t>
            </a:r>
            <a:r>
              <a:rPr lang="nl-NL" sz="2000" b="1" dirty="0">
                <a:solidFill>
                  <a:schemeClr val="bg1"/>
                </a:solidFill>
                <a:latin typeface="Courier New" pitchFamily="49" charset="0"/>
              </a:rPr>
              <a:t> is </a:t>
            </a:r>
            <a:r>
              <a:rPr lang="nl-NL" sz="2000" b="1" dirty="0" err="1">
                <a:solidFill>
                  <a:schemeClr val="bg1"/>
                </a:solidFill>
                <a:latin typeface="Courier New" pitchFamily="49" charset="0"/>
              </a:rPr>
              <a:t>an</a:t>
            </a:r>
            <a:r>
              <a:rPr lang="nl-NL" sz="2000" b="1" dirty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nl-NL" sz="2000" b="1" dirty="0" err="1">
                <a:solidFill>
                  <a:schemeClr val="bg1"/>
                </a:solidFill>
                <a:latin typeface="Courier New" pitchFamily="49" charset="0"/>
              </a:rPr>
              <a:t>expression</a:t>
            </a:r>
            <a:endParaRPr lang="nl-NL" sz="2000" b="1" dirty="0">
              <a:solidFill>
                <a:schemeClr val="bg1"/>
              </a:solidFill>
              <a:latin typeface="Courier New" pitchFamily="49" charset="0"/>
            </a:endParaRPr>
          </a:p>
          <a:p>
            <a:pPr marL="0" indent="0" eaLnBrk="1" hangingPunct="1">
              <a:buFontTx/>
              <a:buNone/>
            </a:pPr>
            <a:r>
              <a:rPr lang="nl-NL" sz="2000" b="1" dirty="0">
                <a:solidFill>
                  <a:schemeClr val="bg1"/>
                </a:solidFill>
                <a:latin typeface="Courier New" pitchFamily="49" charset="0"/>
              </a:rPr>
              <a:t>t=</a:t>
            </a:r>
            <a:r>
              <a:rPr lang="nl-NL" sz="2000" b="1" dirty="0" err="1">
                <a:solidFill>
                  <a:schemeClr val="bg1"/>
                </a:solidFill>
                <a:latin typeface="Courier New" pitchFamily="49" charset="0"/>
              </a:rPr>
              <a:t>pow</a:t>
            </a:r>
            <a:r>
              <a:rPr lang="nl-NL" sz="2000" b="1" dirty="0">
                <a:solidFill>
                  <a:schemeClr val="bg1"/>
                </a:solidFill>
                <a:latin typeface="Courier New" pitchFamily="49" charset="0"/>
              </a:rPr>
              <a:t>(s,3)</a:t>
            </a:r>
          </a:p>
          <a:p>
            <a:pPr marL="0" indent="0" eaLnBrk="1" hangingPunct="1">
              <a:buFontTx/>
              <a:buNone/>
            </a:pPr>
            <a:r>
              <a:rPr lang="nl-NL" sz="2000" b="1" dirty="0">
                <a:solidFill>
                  <a:schemeClr val="bg1"/>
                </a:solidFill>
                <a:latin typeface="Courier New" pitchFamily="49" charset="0"/>
              </a:rPr>
              <a:t>  // </a:t>
            </a:r>
            <a:r>
              <a:rPr lang="nl-NL" sz="2000" b="1" dirty="0" err="1">
                <a:solidFill>
                  <a:schemeClr val="bg1"/>
                </a:solidFill>
                <a:latin typeface="Courier New" pitchFamily="49" charset="0"/>
              </a:rPr>
              <a:t>this</a:t>
            </a:r>
            <a:r>
              <a:rPr lang="nl-NL" sz="2000" b="1" dirty="0">
                <a:solidFill>
                  <a:schemeClr val="bg1"/>
                </a:solidFill>
                <a:latin typeface="Courier New" pitchFamily="49" charset="0"/>
              </a:rPr>
              <a:t> is a standard</a:t>
            </a:r>
          </a:p>
          <a:p>
            <a:pPr marL="0" indent="0" eaLnBrk="1" hangingPunct="1">
              <a:buFontTx/>
              <a:buNone/>
            </a:pPr>
            <a:r>
              <a:rPr lang="nl-NL" sz="2000" b="1" dirty="0">
                <a:solidFill>
                  <a:schemeClr val="bg1"/>
                </a:solidFill>
                <a:latin typeface="Courier New" pitchFamily="49" charset="0"/>
              </a:rPr>
              <a:t>  // </a:t>
            </a:r>
            <a:r>
              <a:rPr lang="nl-NL" sz="2000" b="1" dirty="0" err="1">
                <a:solidFill>
                  <a:schemeClr val="bg1"/>
                </a:solidFill>
                <a:latin typeface="Courier New" pitchFamily="49" charset="0"/>
              </a:rPr>
              <a:t>function</a:t>
            </a:r>
            <a:endParaRPr lang="nl-NL" sz="2000" b="1" dirty="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108553" name="Text Box 9"/>
          <p:cNvSpPr txBox="1">
            <a:spLocks noChangeArrowheads="1"/>
          </p:cNvSpPr>
          <p:nvPr/>
        </p:nvSpPr>
        <p:spPr bwMode="auto">
          <a:xfrm>
            <a:off x="194400" y="914400"/>
            <a:ext cx="6553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Example of a script with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comment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</a:p>
        </p:txBody>
      </p:sp>
      <p:sp>
        <p:nvSpPr>
          <p:cNvPr id="108555" name="Text Box 11"/>
          <p:cNvSpPr txBox="1">
            <a:spLocks noChangeArrowheads="1"/>
          </p:cNvSpPr>
          <p:nvPr/>
        </p:nvSpPr>
        <p:spPr bwMode="auto">
          <a:xfrm>
            <a:off x="4917504" y="1313929"/>
            <a:ext cx="4226496" cy="3200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values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quantities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</a:p>
          <a:p>
            <a:pPr marL="0" indent="0" eaLnBrk="1" hangingPunct="1">
              <a:buFontTx/>
              <a:buNone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click 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'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show/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hide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values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'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in IO/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edit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tab</a:t>
            </a: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dependencies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between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quantities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</a:p>
          <a:p>
            <a:pPr marL="0" indent="0" eaLnBrk="1" hangingPunct="1">
              <a:buFontTx/>
              <a:buNone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click 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on 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'pauze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'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in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Edit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/run script tab; next 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click on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any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quantity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in the script</a:t>
            </a:r>
          </a:p>
          <a:p>
            <a:pPr marL="0" indent="0" eaLnBrk="1" hangingPunct="1">
              <a:buFontTx/>
              <a:buNone/>
            </a:pP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Experiment!!!</a:t>
            </a:r>
            <a:endParaRPr lang="nl-NL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AutoShape 11">
            <a:hlinkClick r:id="rId6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Running a script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243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17181">
        <p:fade/>
      </p:transition>
    </mc:Choice>
    <mc:Fallback xmlns="">
      <p:transition xmlns:p14="http://schemas.microsoft.com/office/powerpoint/2010/main" spd="med" advTm="11718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8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8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8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8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8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5" grpId="0" uiExpand="1" build="p" bldLvl="5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8" name="Text Box 8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4400" y="1347614"/>
            <a:ext cx="7162800" cy="1679947"/>
          </a:xfrm>
          <a:prstGeom prst="rect">
            <a:avLst/>
          </a:prstGeom>
          <a:solidFill>
            <a:srgbClr val="9900CC">
              <a:alpha val="4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s=slider(10,0,100)</a:t>
            </a: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z=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</a:rPr>
              <a:t>descartes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</a:rPr>
              <a:t>([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gr1,gr2])</a:t>
            </a:r>
          </a:p>
          <a:p>
            <a:pPr eaLnBrk="1" hangingPunct="1"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gr1=[</a:t>
            </a:r>
            <a:r>
              <a:rPr lang="en-US" sz="2000" b="1" dirty="0" err="1">
                <a:solidFill>
                  <a:schemeClr val="bg1"/>
                </a:solidFill>
                <a:latin typeface="Courier New" pitchFamily="49" charset="0"/>
              </a:rPr>
              <a:t>str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,[s]]</a:t>
            </a:r>
          </a:p>
          <a:p>
            <a:pPr eaLnBrk="1" hangingPunct="1"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gr2=[</a:t>
            </a:r>
            <a:r>
              <a:rPr lang="en-US" sz="2000" b="1" dirty="0" err="1">
                <a:solidFill>
                  <a:schemeClr val="bg1"/>
                </a:solidFill>
                <a:latin typeface="Courier New" pitchFamily="49" charset="0"/>
              </a:rPr>
              <a:t>str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,[s % 10]]</a:t>
            </a:r>
          </a:p>
          <a:p>
            <a:pPr eaLnBrk="1" hangingPunct="1">
              <a:lnSpc>
                <a:spcPts val="21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 b="1" dirty="0" err="1">
                <a:solidFill>
                  <a:schemeClr val="bg1"/>
                </a:solidFill>
                <a:latin typeface="Courier New" pitchFamily="49" charset="0"/>
              </a:rPr>
              <a:t>str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='x:{</a:t>
            </a:r>
            <a:r>
              <a:rPr lang="en-US" sz="2000" b="1" dirty="0" err="1">
                <a:solidFill>
                  <a:schemeClr val="bg1"/>
                </a:solidFill>
                <a:latin typeface="Courier New" pitchFamily="49" charset="0"/>
              </a:rPr>
              <a:t>mode:intp</a:t>
            </a:r>
            <a:r>
              <a:rPr lang="en-US" sz="2000" b="1" dirty="0">
                <a:solidFill>
                  <a:schemeClr val="bg1"/>
                </a:solidFill>
                <a:latin typeface="Courier New" pitchFamily="49" charset="0"/>
              </a:rPr>
              <a:t>},y:{mode:shift,ref:1}'</a:t>
            </a:r>
            <a:endParaRPr lang="nl-NL" sz="2000" b="1" dirty="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194400" y="914400"/>
            <a:ext cx="7010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Example of a script with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visual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output:</a:t>
            </a:r>
          </a:p>
        </p:txBody>
      </p:sp>
      <p:sp>
        <p:nvSpPr>
          <p:cNvPr id="112650" name="Text Box 10"/>
          <p:cNvSpPr txBox="1">
            <a:spLocks noChangeArrowheads="1"/>
          </p:cNvSpPr>
          <p:nvPr/>
        </p:nvSpPr>
        <p:spPr bwMode="auto">
          <a:xfrm>
            <a:off x="194400" y="3147814"/>
            <a:ext cx="891410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descartes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([</a:t>
            </a: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graph</a:t>
            </a:r>
            <a:r>
              <a:rPr lang="nl-NL" sz="2000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1</a:t>
            </a: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,graph</a:t>
            </a:r>
            <a:r>
              <a:rPr lang="nl-NL" sz="2000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2</a:t>
            </a: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,…, </a:t>
            </a:r>
            <a:r>
              <a:rPr lang="nl-NL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graph</a:t>
            </a:r>
            <a:r>
              <a:rPr lang="nl-NL" sz="2000" b="1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n</a:t>
            </a: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])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plots n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</a:t>
            </a:r>
            <a:r>
              <a:rPr lang="nl-NL" sz="20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geometries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(= sets of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locations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edges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images, or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contours</a:t>
            </a: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hangingPunct="1">
              <a:buFontTx/>
              <a:buNone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 </a:t>
            </a:r>
            <a:r>
              <a:rPr lang="fr-FR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p=</a:t>
            </a:r>
            <a:r>
              <a:rPr lang="fr-FR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descartes</a:t>
            </a:r>
            <a:r>
              <a:rPr lang="fr-FR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([[locations:[data:[[y:100*</a:t>
            </a:r>
            <a:r>
              <a:rPr lang="fr-FR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random</a:t>
            </a:r>
            <a:r>
              <a:rPr lang="fr-FR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()]],x:[mode:'</a:t>
            </a:r>
            <a:r>
              <a:rPr lang="fr-FR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intp</a:t>
            </a:r>
            <a:r>
              <a:rPr lang="fr-FR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'],y:[</a:t>
            </a:r>
            <a:r>
              <a:rPr lang="fr-FR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mode:'shift</a:t>
            </a:r>
            <a:r>
              <a:rPr lang="fr-FR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']]]])</a:t>
            </a:r>
            <a:endParaRPr lang="nl-NL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52" name="Text Box 12"/>
          <p:cNvSpPr txBox="1">
            <a:spLocks noChangeArrowheads="1"/>
          </p:cNvSpPr>
          <p:nvPr/>
        </p:nvSpPr>
        <p:spPr bwMode="auto">
          <a:xfrm rot="-1300439">
            <a:off x="2500070" y="3319212"/>
            <a:ext cx="35052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Black Magic </a:t>
            </a:r>
            <a:r>
              <a:rPr lang="nl-NL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for</a:t>
            </a:r>
            <a:r>
              <a:rPr lang="nl-NL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nl-NL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now</a:t>
            </a:r>
            <a:r>
              <a:rPr lang="nl-NL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…</a:t>
            </a:r>
          </a:p>
        </p:txBody>
      </p:sp>
      <p:grpSp>
        <p:nvGrpSpPr>
          <p:cNvPr id="12" name="Groep 11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3" name="Afbeelding 12"/>
            <p:cNvPicPr>
              <a:picLocks noChangeAspect="1"/>
            </p:cNvPicPr>
            <p:nvPr/>
          </p:nvPicPr>
          <p:blipFill>
            <a:blip r:embed="rId5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4" name="Rechte verbindingslijn 13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AutoShape 11">
            <a:hlinkClick r:id="rId6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Running a script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3558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6419">
        <p:fade/>
      </p:transition>
    </mc:Choice>
    <mc:Fallback xmlns="">
      <p:transition xmlns:p14="http://schemas.microsoft.com/office/powerpoint/2010/main" spd="med" advTm="14641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2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8" grpId="0" animBg="1"/>
      <p:bldP spid="112649" grpId="0"/>
      <p:bldP spid="112650" grpId="0"/>
      <p:bldP spid="11265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2" name="Text Box 7"/>
          <p:cNvSpPr txBox="1">
            <a:spLocks noChangeArrowheads="1"/>
          </p:cNvSpPr>
          <p:nvPr/>
        </p:nvSpPr>
        <p:spPr bwMode="auto">
          <a:xfrm>
            <a:off x="179388" y="1319212"/>
            <a:ext cx="4319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l-NL"/>
          </a:p>
        </p:txBody>
      </p:sp>
      <p:sp>
        <p:nvSpPr>
          <p:cNvPr id="96263" name="Rectangle 8"/>
          <p:cNvSpPr>
            <a:spLocks noChangeArrowheads="1"/>
          </p:cNvSpPr>
          <p:nvPr/>
        </p:nvSpPr>
        <p:spPr bwMode="auto">
          <a:xfrm>
            <a:off x="468313" y="1985962"/>
            <a:ext cx="2806700" cy="137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96264" name="Rectangle 9"/>
          <p:cNvSpPr>
            <a:spLocks noChangeArrowheads="1"/>
          </p:cNvSpPr>
          <p:nvPr/>
        </p:nvSpPr>
        <p:spPr bwMode="auto">
          <a:xfrm>
            <a:off x="1258888" y="2697956"/>
            <a:ext cx="914400" cy="56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96273" name="Text Box 17"/>
          <p:cNvSpPr txBox="1">
            <a:spLocks noChangeArrowheads="1"/>
          </p:cNvSpPr>
          <p:nvPr/>
        </p:nvSpPr>
        <p:spPr bwMode="auto">
          <a:xfrm>
            <a:off x="194400" y="914400"/>
            <a:ext cx="8914104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p=[1,2,3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vector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with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numbered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numerical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elements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p[0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]=1</a:t>
            </a:r>
            <a:endParaRPr lang="nl-N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q=[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a,b,c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vector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with 3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numbered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quantities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concepts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), 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q[0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]=a</a:t>
            </a:r>
            <a:endParaRPr lang="nl-N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r=['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a','b','c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'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a vector with 3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numbered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strings,  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r[0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]='a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'</a:t>
            </a: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s=[x:1,y:2,z:3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vector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with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named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numerical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elements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s['x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'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]=1</a:t>
            </a:r>
          </a:p>
          <a:p>
            <a:pPr marL="0" indent="0" eaLnBrk="1" hangingPunct="1"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alternative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s=['x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'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:1,'y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'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:2,'z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'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:3]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  <a:p>
            <a:pPr marL="0" indent="0" eaLnBrk="1" hangingPunct="1"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 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s=['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john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','mary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'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is a vector with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two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strings,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whereas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s=[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john,mary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assumes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two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quantities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named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john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mary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13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AutoShape 11">
            <a:hlinkClick r:id="rId5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in ACCEL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0204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78598">
        <p:fade/>
      </p:transition>
    </mc:Choice>
    <mc:Fallback xmlns="">
      <p:transition xmlns:p14="http://schemas.microsoft.com/office/powerpoint/2010/main" spd="med" advTm="17859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7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2" name="Text Box 7"/>
          <p:cNvSpPr txBox="1">
            <a:spLocks noChangeArrowheads="1"/>
          </p:cNvSpPr>
          <p:nvPr/>
        </p:nvSpPr>
        <p:spPr bwMode="auto">
          <a:xfrm>
            <a:off x="179388" y="1319212"/>
            <a:ext cx="4319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l-NL"/>
          </a:p>
        </p:txBody>
      </p:sp>
      <p:sp>
        <p:nvSpPr>
          <p:cNvPr id="96263" name="Rectangle 8"/>
          <p:cNvSpPr>
            <a:spLocks noChangeArrowheads="1"/>
          </p:cNvSpPr>
          <p:nvPr/>
        </p:nvSpPr>
        <p:spPr bwMode="auto">
          <a:xfrm>
            <a:off x="468313" y="1985962"/>
            <a:ext cx="2806700" cy="137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96264" name="Rectangle 9"/>
          <p:cNvSpPr>
            <a:spLocks noChangeArrowheads="1"/>
          </p:cNvSpPr>
          <p:nvPr/>
        </p:nvSpPr>
        <p:spPr bwMode="auto">
          <a:xfrm>
            <a:off x="1258888" y="2697956"/>
            <a:ext cx="914400" cy="56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96273" name="Text Box 17"/>
          <p:cNvSpPr txBox="1">
            <a:spLocks noChangeArrowheads="1"/>
          </p:cNvSpPr>
          <p:nvPr/>
        </p:nvSpPr>
        <p:spPr bwMode="auto">
          <a:xfrm>
            <a:off x="194400" y="914400"/>
            <a:ext cx="8914104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p=[1,2,3]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anose="02070309020205020404" pitchFamily="49" charset="0"/>
              </a:rPr>
              <a:t>, 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vector </a:t>
            </a:r>
            <a:r>
              <a:rPr lang="nl-NL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with 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 </a:t>
            </a:r>
            <a:r>
              <a:rPr lang="nl-NL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numbered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numerical</a:t>
            </a:r>
            <a:r>
              <a:rPr lang="nl-NL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elements</a:t>
            </a:r>
            <a:r>
              <a:rPr lang="nl-NL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nl-NL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p[0</a:t>
            </a:r>
            <a:r>
              <a:rPr lang="nl-NL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]=1</a:t>
            </a:r>
            <a:endParaRPr lang="nl-NL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q=[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a,b,c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vector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with 3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numbered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quantities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concepts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), 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q[0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]=a</a:t>
            </a:r>
            <a:endParaRPr lang="nl-N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r=['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a','b','c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'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a vector with 3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numbered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strings,  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r[0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]='a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'</a:t>
            </a: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s=[x:1,y:2,z:3</a:t>
            </a:r>
            <a:r>
              <a:rPr lang="nl-NL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  <a:r>
              <a:rPr lang="nl-NL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vector </a:t>
            </a:r>
            <a:r>
              <a:rPr lang="nl-NL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with 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 </a:t>
            </a:r>
            <a:r>
              <a:rPr lang="nl-NL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named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numerical</a:t>
            </a:r>
            <a:r>
              <a:rPr lang="nl-NL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elements</a:t>
            </a:r>
            <a:r>
              <a:rPr lang="nl-NL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endParaRPr lang="nl-NL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s['x</a:t>
            </a:r>
            <a:r>
              <a:rPr lang="nl-NL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'</a:t>
            </a:r>
            <a:r>
              <a:rPr lang="nl-NL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]=1</a:t>
            </a:r>
          </a:p>
          <a:p>
            <a:pPr marL="0" indent="0" eaLnBrk="1" hangingPunct="1"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alternative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s=['x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'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:1,'y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'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:2,'z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'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:3]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  <a:p>
            <a:pPr marL="0" indent="0" eaLnBrk="1" hangingPunct="1"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 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s=['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john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','mary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'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is a vector with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two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strings,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whereas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s=[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john,mary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assumes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two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quantities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named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john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mary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13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AutoShape 11">
            <a:hlinkClick r:id="rId4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in ACCEL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9800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3218">
        <p:fade/>
      </p:transition>
    </mc:Choice>
    <mc:Fallback xmlns="">
      <p:transition xmlns:p14="http://schemas.microsoft.com/office/powerpoint/2010/main" spd="med" advTm="2321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2" name="Text Box 7"/>
          <p:cNvSpPr txBox="1">
            <a:spLocks noChangeArrowheads="1"/>
          </p:cNvSpPr>
          <p:nvPr/>
        </p:nvSpPr>
        <p:spPr bwMode="auto">
          <a:xfrm>
            <a:off x="179388" y="1319212"/>
            <a:ext cx="4319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l-NL"/>
          </a:p>
        </p:txBody>
      </p:sp>
      <p:sp>
        <p:nvSpPr>
          <p:cNvPr id="96263" name="Rectangle 8"/>
          <p:cNvSpPr>
            <a:spLocks noChangeArrowheads="1"/>
          </p:cNvSpPr>
          <p:nvPr/>
        </p:nvSpPr>
        <p:spPr bwMode="auto">
          <a:xfrm>
            <a:off x="468313" y="1985962"/>
            <a:ext cx="2806700" cy="137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96264" name="Rectangle 9"/>
          <p:cNvSpPr>
            <a:spLocks noChangeArrowheads="1"/>
          </p:cNvSpPr>
          <p:nvPr/>
        </p:nvSpPr>
        <p:spPr bwMode="auto">
          <a:xfrm>
            <a:off x="1258888" y="2697956"/>
            <a:ext cx="914400" cy="56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96273" name="Text Box 17"/>
          <p:cNvSpPr txBox="1">
            <a:spLocks noChangeArrowheads="1"/>
          </p:cNvSpPr>
          <p:nvPr/>
        </p:nvSpPr>
        <p:spPr bwMode="auto">
          <a:xfrm>
            <a:off x="194400" y="914400"/>
            <a:ext cx="8914104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p=[1,2,3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vector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with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numbered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numerical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elements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p[0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]=1</a:t>
            </a:r>
            <a:endParaRPr lang="nl-N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s=[x:1,y:2,z:3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vector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with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named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numerical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elements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s['x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'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]=1</a:t>
            </a:r>
          </a:p>
          <a:p>
            <a:pPr marL="0" indent="0" eaLnBrk="1" hangingPunct="1">
              <a:buFontTx/>
              <a:buNone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ccessing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elements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vectors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p[0]=1</a:t>
            </a:r>
          </a:p>
          <a:p>
            <a:pPr marL="0" indent="0" eaLnBrk="1" hangingPunct="1">
              <a:buFontTx/>
              <a:buNone/>
            </a:pP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s.x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= s['x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'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 =1</a:t>
            </a: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s[x] =</a:t>
            </a:r>
            <a:r>
              <a:rPr lang="nl-N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... ?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What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is 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x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 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s[x]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is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only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defined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if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x='x','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y'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or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'z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'</a:t>
            </a:r>
          </a:p>
        </p:txBody>
      </p:sp>
      <p:grpSp>
        <p:nvGrpSpPr>
          <p:cNvPr id="13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AutoShape 11">
            <a:hlinkClick r:id="rId5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in ACCEL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902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7753">
        <p:fade/>
      </p:transition>
    </mc:Choice>
    <mc:Fallback xmlns="">
      <p:transition xmlns:p14="http://schemas.microsoft.com/office/powerpoint/2010/main" spd="med" advTm="7775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7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Denoting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conceptual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model in ACCEL</a:t>
            </a:r>
          </a:p>
          <a:p>
            <a:pPr marL="0" indent="0" eaLnBrk="1" hangingPunct="1"/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Contents:</a:t>
            </a: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Basics of ACCEL</a:t>
            </a:r>
          </a:p>
          <a:p>
            <a:pPr marL="0" indent="0" eaLnBrk="1" hangingPunct="1"/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unning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script</a:t>
            </a: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in ACCEL</a:t>
            </a: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Introduction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quantised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expressions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Quantised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expressions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producing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vectors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30853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2186">
        <p:fade/>
      </p:transition>
    </mc:Choice>
    <mc:Fallback xmlns="">
      <p:transition xmlns:p14="http://schemas.microsoft.com/office/powerpoint/2010/main" spd="med" advTm="3218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uiExpand="1" build="p" bldLvl="5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2" name="Text Box 7"/>
          <p:cNvSpPr txBox="1">
            <a:spLocks noChangeArrowheads="1"/>
          </p:cNvSpPr>
          <p:nvPr/>
        </p:nvSpPr>
        <p:spPr bwMode="auto">
          <a:xfrm>
            <a:off x="179388" y="1319212"/>
            <a:ext cx="4319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l-NL"/>
          </a:p>
        </p:txBody>
      </p:sp>
      <p:sp>
        <p:nvSpPr>
          <p:cNvPr id="96263" name="Rectangle 8"/>
          <p:cNvSpPr>
            <a:spLocks noChangeArrowheads="1"/>
          </p:cNvSpPr>
          <p:nvPr/>
        </p:nvSpPr>
        <p:spPr bwMode="auto">
          <a:xfrm>
            <a:off x="468313" y="1985962"/>
            <a:ext cx="2806700" cy="137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96264" name="Rectangle 9"/>
          <p:cNvSpPr>
            <a:spLocks noChangeArrowheads="1"/>
          </p:cNvSpPr>
          <p:nvPr/>
        </p:nvSpPr>
        <p:spPr bwMode="auto">
          <a:xfrm>
            <a:off x="1258888" y="2697956"/>
            <a:ext cx="914400" cy="56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96273" name="Text Box 17"/>
          <p:cNvSpPr txBox="1">
            <a:spLocks noChangeArrowheads="1"/>
          </p:cNvSpPr>
          <p:nvPr/>
        </p:nvSpPr>
        <p:spPr bwMode="auto">
          <a:xfrm>
            <a:off x="194400" y="914400"/>
            <a:ext cx="8914104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order of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elements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in a vector:</a:t>
            </a: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[1,2,3]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!=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Symbol" pitchFamily="18" charset="2"/>
              </a:rPr>
              <a:t>[3,2,1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Symbol" pitchFamily="18" charset="2"/>
              </a:rPr>
              <a:t>]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whereas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Symbol" pitchFamily="18" charset="2"/>
              </a:rPr>
              <a:t>['x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Symbol" pitchFamily="18" charset="2"/>
              </a:rPr>
              <a:t>'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Symbol" pitchFamily="18" charset="2"/>
              </a:rPr>
              <a:t>:1,'y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Symbol" pitchFamily="18" charset="2"/>
              </a:rPr>
              <a:t>'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Symbol" pitchFamily="18" charset="2"/>
              </a:rPr>
              <a:t>:2,'z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Symbol" pitchFamily="18" charset="2"/>
              </a:rPr>
              <a:t>'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Symbol" pitchFamily="18" charset="2"/>
              </a:rPr>
              <a:t>:3]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==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Symbol" pitchFamily="18" charset="2"/>
              </a:rPr>
              <a:t>['y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Symbol" pitchFamily="18" charset="2"/>
              </a:rPr>
              <a:t>'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Symbol" pitchFamily="18" charset="2"/>
              </a:rPr>
              <a:t>:2,'z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Symbol" pitchFamily="18" charset="2"/>
              </a:rPr>
              <a:t>'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Symbol" pitchFamily="18" charset="2"/>
              </a:rPr>
              <a:t>:3,'x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Symbol" pitchFamily="18" charset="2"/>
              </a:rPr>
              <a:t>'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Symbol" pitchFamily="18" charset="2"/>
              </a:rPr>
              <a:t>:1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Symbol" pitchFamily="18" charset="2"/>
              </a:rPr>
              <a:t>]</a:t>
            </a:r>
          </a:p>
        </p:txBody>
      </p:sp>
      <p:grpSp>
        <p:nvGrpSpPr>
          <p:cNvPr id="13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AutoShape 11">
            <a:hlinkClick r:id="rId5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in ACCEL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1752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6444">
        <p:fade/>
      </p:transition>
    </mc:Choice>
    <mc:Fallback xmlns="">
      <p:transition xmlns:p14="http://schemas.microsoft.com/office/powerpoint/2010/main" spd="med" advTm="4644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7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2" name="Text Box 7"/>
          <p:cNvSpPr txBox="1">
            <a:spLocks noChangeArrowheads="1"/>
          </p:cNvSpPr>
          <p:nvPr/>
        </p:nvSpPr>
        <p:spPr bwMode="auto">
          <a:xfrm>
            <a:off x="179388" y="1319212"/>
            <a:ext cx="4319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l-NL"/>
          </a:p>
        </p:txBody>
      </p:sp>
      <p:sp>
        <p:nvSpPr>
          <p:cNvPr id="106503" name="Rectangle 8"/>
          <p:cNvSpPr>
            <a:spLocks noChangeArrowheads="1"/>
          </p:cNvSpPr>
          <p:nvPr/>
        </p:nvSpPr>
        <p:spPr bwMode="auto">
          <a:xfrm>
            <a:off x="468313" y="1985962"/>
            <a:ext cx="2806700" cy="137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6504" name="Rectangle 9"/>
          <p:cNvSpPr>
            <a:spLocks noChangeArrowheads="1"/>
          </p:cNvSpPr>
          <p:nvPr/>
        </p:nvSpPr>
        <p:spPr bwMode="auto">
          <a:xfrm>
            <a:off x="1258888" y="2697956"/>
            <a:ext cx="914400" cy="56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grpSp>
        <p:nvGrpSpPr>
          <p:cNvPr id="13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AutoShape 11">
            <a:hlinkClick r:id="rId5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in ACCEL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6508" name="Text Box 12"/>
          <p:cNvSpPr txBox="1">
            <a:spLocks noChangeArrowheads="1"/>
          </p:cNvSpPr>
          <p:nvPr/>
        </p:nvSpPr>
        <p:spPr bwMode="auto">
          <a:xfrm>
            <a:off x="194400" y="914400"/>
            <a:ext cx="9058120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p=[1,2,3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vector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with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three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numbered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elements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p[0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]=1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ourier New" pitchFamily="49" charset="0"/>
              </a:rPr>
              <a:t> etc.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is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abbreviation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p=[index_0:1,index_1:2,index_2:3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Tx/>
              <a:buNone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which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would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same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same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as</a:t>
            </a: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p=[index_1:2,index_0:1,index_2:3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(order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doesn't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matter)</a:t>
            </a: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However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 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abbreviated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form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 explicit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naming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 indices 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is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left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out. </a:t>
            </a: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Therefore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to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know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which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 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[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1,2,3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or 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[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2,1,3]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is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meant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stick with the order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convention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36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9797">
        <p:fade/>
      </p:transition>
    </mc:Choice>
    <mc:Fallback xmlns="">
      <p:transition xmlns:p14="http://schemas.microsoft.com/office/powerpoint/2010/main" spd="med" advTm="6979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8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4" name="Text Box 7"/>
          <p:cNvSpPr txBox="1">
            <a:spLocks noChangeArrowheads="1"/>
          </p:cNvSpPr>
          <p:nvPr/>
        </p:nvSpPr>
        <p:spPr bwMode="auto">
          <a:xfrm>
            <a:off x="179388" y="1319212"/>
            <a:ext cx="4319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l-NL"/>
          </a:p>
        </p:txBody>
      </p:sp>
      <p:sp>
        <p:nvSpPr>
          <p:cNvPr id="104455" name="Rectangle 8"/>
          <p:cNvSpPr>
            <a:spLocks noChangeArrowheads="1"/>
          </p:cNvSpPr>
          <p:nvPr/>
        </p:nvSpPr>
        <p:spPr bwMode="auto">
          <a:xfrm>
            <a:off x="468313" y="1985962"/>
            <a:ext cx="2806700" cy="137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56" name="Rectangle 9"/>
          <p:cNvSpPr>
            <a:spLocks noChangeArrowheads="1"/>
          </p:cNvSpPr>
          <p:nvPr/>
        </p:nvSpPr>
        <p:spPr bwMode="auto">
          <a:xfrm>
            <a:off x="1258888" y="2697956"/>
            <a:ext cx="914400" cy="56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194400" y="915566"/>
            <a:ext cx="8530500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p=[1,2,3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q=[10,20,30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Tx/>
              <a:buNone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vector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addition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</a:p>
          <a:p>
            <a:pPr marL="0" indent="0" eaLnBrk="1" hangingPunct="1">
              <a:buFontTx/>
              <a:buNone/>
            </a:pP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sum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=[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p[0]+q[0]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</a:p>
          <a:p>
            <a:pPr marL="0" indent="0" eaLnBrk="1" hangingPunct="1">
              <a:buFontTx/>
              <a:buNone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p[1]+q[1]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</a:p>
          <a:p>
            <a:pPr marL="0" indent="0" eaLnBrk="1" hangingPunct="1">
              <a:buFontTx/>
              <a:buNone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p[2]+q[2]]</a:t>
            </a:r>
          </a:p>
          <a:p>
            <a:pPr marL="0" indent="0" eaLnBrk="1" hangingPunct="1">
              <a:buFontTx/>
              <a:buNone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=[11,22,33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Tx/>
              <a:buNone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Easier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</a:p>
          <a:p>
            <a:pPr marL="0" indent="0" eaLnBrk="1" hangingPunct="1">
              <a:buFontTx/>
              <a:buNone/>
            </a:pP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sum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=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p+q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0" indent="0" eaLnBrk="1" hangingPunct="1"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This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is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called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mapping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;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ACCEL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applies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mapping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whenever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possible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</p:txBody>
      </p:sp>
      <p:grpSp>
        <p:nvGrpSpPr>
          <p:cNvPr id="13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AutoShape 11">
            <a:hlinkClick r:id="rId5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in ACCEL: mapping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950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90516">
        <p:fade/>
      </p:transition>
    </mc:Choice>
    <mc:Fallback xmlns="">
      <p:transition xmlns:p14="http://schemas.microsoft.com/office/powerpoint/2010/main" spd="med" advTm="9051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0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454" name="Text Box 7"/>
          <p:cNvSpPr txBox="1">
            <a:spLocks noChangeArrowheads="1"/>
          </p:cNvSpPr>
          <p:nvPr/>
        </p:nvSpPr>
        <p:spPr bwMode="auto">
          <a:xfrm>
            <a:off x="179388" y="1319212"/>
            <a:ext cx="4319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l-NL"/>
          </a:p>
        </p:txBody>
      </p:sp>
      <p:sp>
        <p:nvSpPr>
          <p:cNvPr id="104455" name="Rectangle 8"/>
          <p:cNvSpPr>
            <a:spLocks noChangeArrowheads="1"/>
          </p:cNvSpPr>
          <p:nvPr/>
        </p:nvSpPr>
        <p:spPr bwMode="auto">
          <a:xfrm>
            <a:off x="468313" y="1985962"/>
            <a:ext cx="2806700" cy="137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56" name="Rectangle 9"/>
          <p:cNvSpPr>
            <a:spLocks noChangeArrowheads="1"/>
          </p:cNvSpPr>
          <p:nvPr/>
        </p:nvSpPr>
        <p:spPr bwMode="auto">
          <a:xfrm>
            <a:off x="1258888" y="2697956"/>
            <a:ext cx="914400" cy="56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194400" y="915566"/>
            <a:ext cx="9274144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p=[1,2,3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q=[10,20,30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Suppose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need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to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calculate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not 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sum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 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and 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q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,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but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            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sum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of squares of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their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elements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(Pythagoras!).</a:t>
            </a: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Then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write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p*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p+q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*q=[1,4,9]+[100,400,900]=[101,404,909]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.</a:t>
            </a:r>
          </a:p>
          <a:p>
            <a:pPr marL="0" indent="0" eaLnBrk="1" hangingPunct="1">
              <a:buFontTx/>
              <a:buNone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Is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this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what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you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mean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by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'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sum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'? </a:t>
            </a:r>
            <a:r>
              <a:rPr lang="nl-N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(</a:t>
            </a:r>
            <a:r>
              <a:rPr lang="nl-NL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you</a:t>
            </a:r>
            <a:r>
              <a:rPr lang="nl-N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would</a:t>
            </a:r>
            <a:r>
              <a:rPr lang="nl-N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expect</a:t>
            </a:r>
            <a:r>
              <a:rPr lang="nl-N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a </a:t>
            </a:r>
            <a:r>
              <a:rPr lang="nl-NL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number</a:t>
            </a:r>
            <a:r>
              <a:rPr lang="nl-N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...)</a:t>
            </a:r>
            <a:endParaRPr lang="nl-NL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Some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operations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are even more tricky:</a:t>
            </a:r>
          </a:p>
        </p:txBody>
      </p:sp>
      <p:sp>
        <p:nvSpPr>
          <p:cNvPr id="16" name="AutoShape 11">
            <a:hlinkClick r:id="rId5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in ACCEL: mapping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011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1623">
        <p:fade/>
      </p:transition>
    </mc:Choice>
    <mc:Fallback xmlns="">
      <p:transition xmlns:p14="http://schemas.microsoft.com/office/powerpoint/2010/main" spd="med" advTm="6162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0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4" name="Text Box 7"/>
          <p:cNvSpPr txBox="1">
            <a:spLocks noChangeArrowheads="1"/>
          </p:cNvSpPr>
          <p:nvPr/>
        </p:nvSpPr>
        <p:spPr bwMode="auto">
          <a:xfrm>
            <a:off x="179388" y="1319212"/>
            <a:ext cx="4319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l-NL"/>
          </a:p>
        </p:txBody>
      </p:sp>
      <p:sp>
        <p:nvSpPr>
          <p:cNvPr id="104455" name="Rectangle 8"/>
          <p:cNvSpPr>
            <a:spLocks noChangeArrowheads="1"/>
          </p:cNvSpPr>
          <p:nvPr/>
        </p:nvSpPr>
        <p:spPr bwMode="auto">
          <a:xfrm>
            <a:off x="468313" y="1985962"/>
            <a:ext cx="2806700" cy="137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56" name="Rectangle 9"/>
          <p:cNvSpPr>
            <a:spLocks noChangeArrowheads="1"/>
          </p:cNvSpPr>
          <p:nvPr/>
        </p:nvSpPr>
        <p:spPr bwMode="auto">
          <a:xfrm>
            <a:off x="1258888" y="2697956"/>
            <a:ext cx="914400" cy="56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194400" y="915566"/>
            <a:ext cx="8530500" cy="4431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p=[1,2,3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q=[10,20,30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Suppose: need to calculate not the sum of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and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q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but 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square </a:t>
            </a:r>
          </a:p>
          <a:p>
            <a:pPr marL="0" indent="0" eaLnBrk="1" hangingPunct="1">
              <a:buFontTx/>
              <a:buNone/>
            </a:pP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root of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the sum of squares of their elements (Pythagoras!).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Then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mapping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wont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work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:  </a:t>
            </a:r>
          </a:p>
          <a:p>
            <a:pPr marL="0" indent="0" eaLnBrk="1" hangingPunct="1">
              <a:buFontTx/>
              <a:buNone/>
            </a:pP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sqrt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(p*p+q*q)=[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sqrt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(101),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sqrt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(404),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sqrt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(909)]</a:t>
            </a: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        ≠ 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sqrt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(101+404+909)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.</a:t>
            </a: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In algebra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you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would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write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S = (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  <a:sym typeface="Symbol"/>
              </a:rPr>
              <a:t> 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  <a:sym typeface="Symbol"/>
              </a:rPr>
              <a:t>i=0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  <a:sym typeface="Symbol"/>
              </a:rPr>
              <a:t> 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  <a:sym typeface="Symbol"/>
              </a:rPr>
              <a:t>... 2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  <a:sym typeface="Symbol"/>
              </a:rPr>
              <a:t> p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  <a:sym typeface="Symbol"/>
              </a:rPr>
              <a:t>i</a:t>
            </a:r>
            <a:r>
              <a:rPr lang="nl-NL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  <a:sym typeface="Symbol"/>
              </a:rPr>
              <a:t>2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  <a:sym typeface="Symbol"/>
              </a:rPr>
              <a:t> + q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  <a:sym typeface="Symbol"/>
              </a:rPr>
              <a:t>i</a:t>
            </a:r>
            <a:r>
              <a:rPr lang="nl-NL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  <a:sym typeface="Symbol"/>
              </a:rPr>
              <a:t>2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  <a:sym typeface="Symbol"/>
              </a:rPr>
              <a:t>)</a:t>
            </a:r>
            <a:r>
              <a:rPr lang="nl-NL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  <a:sym typeface="Symbol"/>
              </a:rPr>
              <a:t>1/2</a:t>
            </a:r>
            <a:endParaRPr lang="nl-NL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</p:txBody>
      </p:sp>
      <p:grpSp>
        <p:nvGrpSpPr>
          <p:cNvPr id="13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AutoShape 11">
            <a:hlinkClick r:id="rId5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Introduction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Quantised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Expressions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170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85759">
        <p:fade/>
      </p:transition>
    </mc:Choice>
    <mc:Fallback xmlns="">
      <p:transition xmlns:p14="http://schemas.microsoft.com/office/powerpoint/2010/main" spd="med" advTm="8575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0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4" name="Text Box 7"/>
          <p:cNvSpPr txBox="1">
            <a:spLocks noChangeArrowheads="1"/>
          </p:cNvSpPr>
          <p:nvPr/>
        </p:nvSpPr>
        <p:spPr bwMode="auto">
          <a:xfrm>
            <a:off x="179388" y="1319212"/>
            <a:ext cx="4319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l-NL"/>
          </a:p>
        </p:txBody>
      </p:sp>
      <p:sp>
        <p:nvSpPr>
          <p:cNvPr id="104455" name="Rectangle 8"/>
          <p:cNvSpPr>
            <a:spLocks noChangeArrowheads="1"/>
          </p:cNvSpPr>
          <p:nvPr/>
        </p:nvSpPr>
        <p:spPr bwMode="auto">
          <a:xfrm>
            <a:off x="468313" y="1985962"/>
            <a:ext cx="2806700" cy="137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56" name="Rectangle 9"/>
          <p:cNvSpPr>
            <a:spLocks noChangeArrowheads="1"/>
          </p:cNvSpPr>
          <p:nvPr/>
        </p:nvSpPr>
        <p:spPr bwMode="auto">
          <a:xfrm>
            <a:off x="1258888" y="2697956"/>
            <a:ext cx="914400" cy="56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194400" y="914400"/>
            <a:ext cx="8949600" cy="4431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p=[1,2,3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q=[10,20,30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This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gives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4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chunks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 information:</a:t>
            </a: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In algebra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you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would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write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</a:p>
          <a:p>
            <a:r>
              <a:rPr lang="pl-P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 = ( </a:t>
            </a:r>
            <a:r>
              <a:rPr lang="pl-P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 </a:t>
            </a:r>
            <a:r>
              <a:rPr lang="pl-PL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i=0</a:t>
            </a:r>
            <a:r>
              <a:rPr lang="pl-P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</a:t>
            </a:r>
            <a:r>
              <a:rPr lang="pl-PL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... 2</a:t>
            </a:r>
            <a:r>
              <a:rPr lang="pl-P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p</a:t>
            </a:r>
            <a:r>
              <a:rPr lang="pl-PL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</a:t>
            </a:r>
            <a:r>
              <a:rPr lang="pl-PL" baseline="30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2</a:t>
            </a:r>
            <a:r>
              <a:rPr lang="pl-P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+ q</a:t>
            </a:r>
            <a:r>
              <a:rPr lang="pl-PL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</a:t>
            </a:r>
            <a:r>
              <a:rPr lang="pl-PL" baseline="30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2 </a:t>
            </a:r>
            <a:r>
              <a:rPr lang="pl-P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)</a:t>
            </a:r>
            <a:r>
              <a:rPr lang="pl-PL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1/2</a:t>
            </a:r>
          </a:p>
          <a:p>
            <a:pPr marL="0" indent="0" eaLnBrk="1" hangingPunct="1">
              <a:buFontTx/>
              <a:buNone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</p:txBody>
      </p:sp>
      <p:grpSp>
        <p:nvGrpSpPr>
          <p:cNvPr id="13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AutoShape 11">
            <a:hlinkClick r:id="rId5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Introduction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Quantised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Expressions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3075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210">
        <p:fade/>
      </p:transition>
    </mc:Choice>
    <mc:Fallback xmlns="">
      <p:transition xmlns:p14="http://schemas.microsoft.com/office/powerpoint/2010/main" spd="med" advTm="202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0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4" name="Text Box 7"/>
          <p:cNvSpPr txBox="1">
            <a:spLocks noChangeArrowheads="1"/>
          </p:cNvSpPr>
          <p:nvPr/>
        </p:nvSpPr>
        <p:spPr bwMode="auto">
          <a:xfrm>
            <a:off x="179388" y="1319212"/>
            <a:ext cx="4319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l-NL"/>
          </a:p>
        </p:txBody>
      </p:sp>
      <p:sp>
        <p:nvSpPr>
          <p:cNvPr id="104455" name="Rectangle 8"/>
          <p:cNvSpPr>
            <a:spLocks noChangeArrowheads="1"/>
          </p:cNvSpPr>
          <p:nvPr/>
        </p:nvSpPr>
        <p:spPr bwMode="auto">
          <a:xfrm>
            <a:off x="468313" y="1985962"/>
            <a:ext cx="2806700" cy="137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56" name="Rectangle 9"/>
          <p:cNvSpPr>
            <a:spLocks noChangeArrowheads="1"/>
          </p:cNvSpPr>
          <p:nvPr/>
        </p:nvSpPr>
        <p:spPr bwMode="auto">
          <a:xfrm>
            <a:off x="1258888" y="2697956"/>
            <a:ext cx="914400" cy="56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194400" y="914400"/>
            <a:ext cx="8949600" cy="4431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p=[1,2,3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q=[10,20,30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This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gives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4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chunks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 information:</a:t>
            </a: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1.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there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is a 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dummy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often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called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 (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j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…)</a:t>
            </a: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In algebra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you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would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write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</a:p>
          <a:p>
            <a:r>
              <a:rPr lang="pl-P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 = ( </a:t>
            </a:r>
            <a:r>
              <a:rPr lang="pl-P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 </a:t>
            </a:r>
            <a:r>
              <a:rPr lang="pl-PL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</a:t>
            </a:r>
            <a:r>
              <a:rPr lang="pl-PL" baseline="-2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=0</a:t>
            </a:r>
            <a:r>
              <a:rPr lang="pl-P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</a:t>
            </a:r>
            <a:r>
              <a:rPr lang="pl-PL" baseline="-2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... 2</a:t>
            </a:r>
            <a:r>
              <a:rPr lang="pl-P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p</a:t>
            </a:r>
            <a:r>
              <a:rPr lang="pl-PL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</a:t>
            </a:r>
            <a:r>
              <a:rPr lang="pl-PL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2</a:t>
            </a:r>
            <a:r>
              <a:rPr lang="pl-P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+ q</a:t>
            </a:r>
            <a:r>
              <a:rPr lang="pl-PL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</a:t>
            </a:r>
            <a:r>
              <a:rPr lang="pl-PL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2 </a:t>
            </a:r>
            <a:r>
              <a:rPr lang="pl-P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)</a:t>
            </a:r>
            <a:r>
              <a:rPr lang="pl-PL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1/2</a:t>
            </a:r>
          </a:p>
          <a:p>
            <a:pPr marL="0" indent="0" eaLnBrk="1" hangingPunct="1">
              <a:buFontTx/>
              <a:buNone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</p:txBody>
      </p:sp>
      <p:grpSp>
        <p:nvGrpSpPr>
          <p:cNvPr id="2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AutoShape 11">
            <a:hlinkClick r:id="rId4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Introduction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Quantised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Expressions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73075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1692">
        <p:fade/>
      </p:transition>
    </mc:Choice>
    <mc:Fallback xmlns="">
      <p:transition xmlns:p14="http://schemas.microsoft.com/office/powerpoint/2010/main" spd="med" advTm="1169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4" name="Text Box 7"/>
          <p:cNvSpPr txBox="1">
            <a:spLocks noChangeArrowheads="1"/>
          </p:cNvSpPr>
          <p:nvPr/>
        </p:nvSpPr>
        <p:spPr bwMode="auto">
          <a:xfrm>
            <a:off x="179388" y="1319212"/>
            <a:ext cx="4319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l-NL"/>
          </a:p>
        </p:txBody>
      </p:sp>
      <p:sp>
        <p:nvSpPr>
          <p:cNvPr id="104455" name="Rectangle 8"/>
          <p:cNvSpPr>
            <a:spLocks noChangeArrowheads="1"/>
          </p:cNvSpPr>
          <p:nvPr/>
        </p:nvSpPr>
        <p:spPr bwMode="auto">
          <a:xfrm>
            <a:off x="468313" y="1985962"/>
            <a:ext cx="2806700" cy="137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56" name="Rectangle 9"/>
          <p:cNvSpPr>
            <a:spLocks noChangeArrowheads="1"/>
          </p:cNvSpPr>
          <p:nvPr/>
        </p:nvSpPr>
        <p:spPr bwMode="auto">
          <a:xfrm>
            <a:off x="1258888" y="2697956"/>
            <a:ext cx="914400" cy="56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194400" y="914400"/>
            <a:ext cx="8949600" cy="4431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p=[1,2,3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q=[10,20,30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This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gives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4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chunks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 information:</a:t>
            </a: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this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dummy is taken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from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 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set of </a:t>
            </a:r>
            <a:r>
              <a:rPr lang="nl-NL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values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{0 ... 2}</a:t>
            </a: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In algebra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you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would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write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</a:p>
          <a:p>
            <a:r>
              <a:rPr lang="pl-P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 = ( </a:t>
            </a:r>
            <a:r>
              <a:rPr lang="pl-P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 </a:t>
            </a:r>
            <a:r>
              <a:rPr lang="pl-PL" baseline="-2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i=</a:t>
            </a:r>
            <a:r>
              <a:rPr lang="pl-PL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0</a:t>
            </a:r>
            <a:r>
              <a:rPr lang="pl-P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</a:t>
            </a:r>
            <a:r>
              <a:rPr lang="pl-PL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... 2</a:t>
            </a:r>
            <a:r>
              <a:rPr lang="pl-P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p</a:t>
            </a:r>
            <a:r>
              <a:rPr lang="pl-PL" baseline="-2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</a:t>
            </a:r>
            <a:r>
              <a:rPr lang="pl-PL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2</a:t>
            </a:r>
            <a:r>
              <a:rPr lang="pl-P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+ q</a:t>
            </a:r>
            <a:r>
              <a:rPr lang="pl-PL" baseline="-2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</a:t>
            </a:r>
            <a:r>
              <a:rPr lang="pl-PL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2 </a:t>
            </a:r>
            <a:r>
              <a:rPr lang="pl-P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)</a:t>
            </a:r>
            <a:r>
              <a:rPr lang="pl-PL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1/2</a:t>
            </a:r>
          </a:p>
          <a:p>
            <a:pPr marL="0" indent="0" eaLnBrk="1" hangingPunct="1">
              <a:buFontTx/>
              <a:buNone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</p:txBody>
      </p:sp>
      <p:grpSp>
        <p:nvGrpSpPr>
          <p:cNvPr id="13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AutoShape 11">
            <a:hlinkClick r:id="rId4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Introduction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Quantised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Expressions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73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873">
        <p:fade/>
      </p:transition>
    </mc:Choice>
    <mc:Fallback xmlns="">
      <p:transition xmlns:p14="http://schemas.microsoft.com/office/powerpoint/2010/main" spd="med" advTm="1587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454" name="Text Box 7"/>
          <p:cNvSpPr txBox="1">
            <a:spLocks noChangeArrowheads="1"/>
          </p:cNvSpPr>
          <p:nvPr/>
        </p:nvSpPr>
        <p:spPr bwMode="auto">
          <a:xfrm>
            <a:off x="179388" y="1319212"/>
            <a:ext cx="4319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l-NL"/>
          </a:p>
        </p:txBody>
      </p:sp>
      <p:sp>
        <p:nvSpPr>
          <p:cNvPr id="104455" name="Rectangle 8"/>
          <p:cNvSpPr>
            <a:spLocks noChangeArrowheads="1"/>
          </p:cNvSpPr>
          <p:nvPr/>
        </p:nvSpPr>
        <p:spPr bwMode="auto">
          <a:xfrm>
            <a:off x="468313" y="1985962"/>
            <a:ext cx="2806700" cy="137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56" name="Rectangle 9"/>
          <p:cNvSpPr>
            <a:spLocks noChangeArrowheads="1"/>
          </p:cNvSpPr>
          <p:nvPr/>
        </p:nvSpPr>
        <p:spPr bwMode="auto">
          <a:xfrm>
            <a:off x="1258888" y="2697956"/>
            <a:ext cx="914400" cy="56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194400" y="914400"/>
            <a:ext cx="8842096" cy="406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p=[1,2,3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q=[10,20,30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This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gives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4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chunks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 information:</a:t>
            </a: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this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dummy is taken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from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 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set of </a:t>
            </a:r>
            <a:r>
              <a:rPr lang="nl-NL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values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{0 ... 2}</a:t>
            </a: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In algebra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you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would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write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</a:p>
          <a:p>
            <a:r>
              <a:rPr lang="pl-P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 = ( </a:t>
            </a:r>
            <a:r>
              <a:rPr lang="pl-P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 </a:t>
            </a:r>
            <a:r>
              <a:rPr lang="pl-PL" baseline="-2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i=</a:t>
            </a:r>
            <a:r>
              <a:rPr lang="pl-PL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0</a:t>
            </a:r>
            <a:r>
              <a:rPr lang="pl-P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</a:t>
            </a:r>
            <a:r>
              <a:rPr lang="pl-PL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... 2</a:t>
            </a:r>
            <a:r>
              <a:rPr lang="pl-P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p</a:t>
            </a:r>
            <a:r>
              <a:rPr lang="pl-PL" baseline="-2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</a:t>
            </a:r>
            <a:r>
              <a:rPr lang="pl-PL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2</a:t>
            </a:r>
            <a:r>
              <a:rPr lang="pl-P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+ q</a:t>
            </a:r>
            <a:r>
              <a:rPr lang="pl-PL" baseline="-2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</a:t>
            </a:r>
            <a:r>
              <a:rPr lang="pl-PL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2 </a:t>
            </a:r>
            <a:r>
              <a:rPr lang="pl-P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)</a:t>
            </a:r>
            <a:r>
              <a:rPr lang="pl-PL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1/2</a:t>
            </a:r>
            <a:r>
              <a:rPr lang="nl-NL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 </a:t>
            </a:r>
            <a:r>
              <a:rPr lang="nl-NL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also</a:t>
            </a:r>
            <a:r>
              <a:rPr lang="nl-N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</a:t>
            </a:r>
            <a:r>
              <a:rPr lang="nl-NL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written</a:t>
            </a:r>
            <a:r>
              <a:rPr lang="nl-N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as</a:t>
            </a:r>
            <a:r>
              <a:rPr lang="nl-N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S</a:t>
            </a:r>
            <a:r>
              <a:rPr lang="pl-P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= ( </a:t>
            </a:r>
            <a:r>
              <a:rPr lang="pl-P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 </a:t>
            </a:r>
            <a:r>
              <a:rPr lang="pl-PL" baseline="-2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</a:t>
            </a:r>
            <a:r>
              <a:rPr lang="nl-N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</a:t>
            </a:r>
            <a:r>
              <a:rPr lang="nl-NL" baseline="-2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</a:t>
            </a:r>
            <a:r>
              <a:rPr lang="nl-NL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{</a:t>
            </a:r>
            <a:r>
              <a:rPr lang="pl-PL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0 ... 2</a:t>
            </a:r>
            <a:r>
              <a:rPr lang="nl-NL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}</a:t>
            </a:r>
            <a:r>
              <a:rPr lang="pl-P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p</a:t>
            </a:r>
            <a:r>
              <a:rPr lang="pl-PL" baseline="-2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</a:t>
            </a:r>
            <a:r>
              <a:rPr lang="pl-PL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2</a:t>
            </a:r>
            <a:r>
              <a:rPr lang="pl-P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+ q</a:t>
            </a:r>
            <a:r>
              <a:rPr lang="pl-PL" baseline="-2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</a:t>
            </a:r>
            <a:r>
              <a:rPr lang="pl-PL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2 </a:t>
            </a:r>
            <a:r>
              <a:rPr lang="pl-P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)</a:t>
            </a:r>
            <a:r>
              <a:rPr lang="pl-PL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1/2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</p:txBody>
      </p:sp>
      <p:sp>
        <p:nvSpPr>
          <p:cNvPr id="16" name="AutoShape 11">
            <a:hlinkClick r:id="rId4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Introduction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Quantised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Expressions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73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784">
        <p:fade/>
      </p:transition>
    </mc:Choice>
    <mc:Fallback xmlns="">
      <p:transition xmlns:p14="http://schemas.microsoft.com/office/powerpoint/2010/main" spd="med" advTm="778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4" name="Text Box 7"/>
          <p:cNvSpPr txBox="1">
            <a:spLocks noChangeArrowheads="1"/>
          </p:cNvSpPr>
          <p:nvPr/>
        </p:nvSpPr>
        <p:spPr bwMode="auto">
          <a:xfrm>
            <a:off x="179388" y="1319212"/>
            <a:ext cx="4319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l-NL"/>
          </a:p>
        </p:txBody>
      </p:sp>
      <p:sp>
        <p:nvSpPr>
          <p:cNvPr id="104455" name="Rectangle 8"/>
          <p:cNvSpPr>
            <a:spLocks noChangeArrowheads="1"/>
          </p:cNvSpPr>
          <p:nvPr/>
        </p:nvSpPr>
        <p:spPr bwMode="auto">
          <a:xfrm>
            <a:off x="468313" y="1985962"/>
            <a:ext cx="2806700" cy="137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56" name="Rectangle 9"/>
          <p:cNvSpPr>
            <a:spLocks noChangeArrowheads="1"/>
          </p:cNvSpPr>
          <p:nvPr/>
        </p:nvSpPr>
        <p:spPr bwMode="auto">
          <a:xfrm>
            <a:off x="1258888" y="2697956"/>
            <a:ext cx="914400" cy="56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194400" y="914400"/>
            <a:ext cx="8949600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p=[1,2,3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q=[10,20,30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This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gives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4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chunks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 information:</a:t>
            </a: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3.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there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is a 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term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that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depends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the dummy</a:t>
            </a: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In algebra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you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would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write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</a:p>
          <a:p>
            <a:r>
              <a:rPr lang="pl-P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 = ( </a:t>
            </a:r>
            <a:r>
              <a:rPr lang="pl-P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 </a:t>
            </a:r>
            <a:r>
              <a:rPr lang="pl-PL" baseline="-2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i=0</a:t>
            </a:r>
            <a:r>
              <a:rPr lang="pl-P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</a:t>
            </a:r>
            <a:r>
              <a:rPr lang="pl-PL" baseline="-2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... 2</a:t>
            </a:r>
            <a:r>
              <a:rPr lang="pl-P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</a:t>
            </a:r>
            <a:r>
              <a:rPr lang="pl-P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p</a:t>
            </a:r>
            <a:r>
              <a:rPr lang="pl-PL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</a:t>
            </a:r>
            <a:r>
              <a:rPr lang="pl-PL" baseline="30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2</a:t>
            </a:r>
            <a:r>
              <a:rPr lang="pl-P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+ q</a:t>
            </a:r>
            <a:r>
              <a:rPr lang="pl-PL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</a:t>
            </a:r>
            <a:r>
              <a:rPr lang="pl-PL" baseline="30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2 </a:t>
            </a:r>
            <a:r>
              <a:rPr lang="pl-P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)</a:t>
            </a:r>
            <a:r>
              <a:rPr lang="pl-PL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1/2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</p:txBody>
      </p:sp>
      <p:grpSp>
        <p:nvGrpSpPr>
          <p:cNvPr id="13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AutoShape 11">
            <a:hlinkClick r:id="rId4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Introduction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Quantised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Expressions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48481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6251">
        <p:fade/>
      </p:transition>
    </mc:Choice>
    <mc:Fallback xmlns="">
      <p:transition xmlns:p14="http://schemas.microsoft.com/office/powerpoint/2010/main" spd="med" advTm="1625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ep 16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8" name="Afbeelding 17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9" name="Rechte verbindingslijn 18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07" name="AutoShape 11">
            <a:hlinkClick r:id="rId5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" name="Ovale toelichting 1"/>
          <p:cNvSpPr/>
          <p:nvPr/>
        </p:nvSpPr>
        <p:spPr>
          <a:xfrm>
            <a:off x="395536" y="1419622"/>
            <a:ext cx="6699101" cy="1635646"/>
          </a:xfrm>
          <a:prstGeom prst="wedgeEllipseCallout">
            <a:avLst>
              <a:gd name="adj1" fmla="val 63652"/>
              <a:gd name="adj2" fmla="val -117565"/>
            </a:avLst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Click on </a:t>
            </a:r>
            <a:r>
              <a:rPr lang="nl-NL" dirty="0" err="1" smtClean="0"/>
              <a:t>this</a:t>
            </a:r>
            <a:r>
              <a:rPr lang="nl-NL" dirty="0" smtClean="0"/>
              <a:t> button </a:t>
            </a:r>
            <a:r>
              <a:rPr lang="nl-NL" dirty="0" err="1" smtClean="0"/>
              <a:t>to</a:t>
            </a:r>
            <a:r>
              <a:rPr lang="nl-NL" dirty="0" smtClean="0"/>
              <a:t> launch ACCEL.</a:t>
            </a:r>
          </a:p>
          <a:p>
            <a:pPr algn="ctr"/>
            <a:r>
              <a:rPr lang="nl-NL" dirty="0" err="1" smtClean="0"/>
              <a:t>Alternative</a:t>
            </a:r>
            <a:r>
              <a:rPr lang="nl-NL" dirty="0" smtClean="0"/>
              <a:t>:</a:t>
            </a:r>
          </a:p>
          <a:p>
            <a:pPr algn="ctr"/>
            <a:r>
              <a:rPr lang="nl-NL" dirty="0" smtClean="0">
                <a:hlinkClick r:id="rId6"/>
              </a:rPr>
              <a:t>www.keesvanoverveld.com/Accel/accel.htm</a:t>
            </a:r>
            <a:endParaRPr lang="en-US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7" y="1921377"/>
            <a:ext cx="9018877" cy="2566707"/>
          </a:xfrm>
          <a:prstGeom prst="rect">
            <a:avLst/>
          </a:prstGeom>
        </p:spPr>
      </p:pic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Basics of ACCEL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234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4908">
        <p:fade/>
      </p:transition>
    </mc:Choice>
    <mc:Fallback xmlns="">
      <p:transition xmlns:p14="http://schemas.microsoft.com/office/powerpoint/2010/main" spd="med" advTm="6490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 animBg="1"/>
      <p:bldP spid="2" grpId="0" animBg="1"/>
      <p:bldP spid="2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4" name="Text Box 7"/>
          <p:cNvSpPr txBox="1">
            <a:spLocks noChangeArrowheads="1"/>
          </p:cNvSpPr>
          <p:nvPr/>
        </p:nvSpPr>
        <p:spPr bwMode="auto">
          <a:xfrm>
            <a:off x="179388" y="1319212"/>
            <a:ext cx="4319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l-NL"/>
          </a:p>
        </p:txBody>
      </p:sp>
      <p:sp>
        <p:nvSpPr>
          <p:cNvPr id="104455" name="Rectangle 8"/>
          <p:cNvSpPr>
            <a:spLocks noChangeArrowheads="1"/>
          </p:cNvSpPr>
          <p:nvPr/>
        </p:nvSpPr>
        <p:spPr bwMode="auto">
          <a:xfrm>
            <a:off x="468313" y="1985962"/>
            <a:ext cx="2806700" cy="137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56" name="Rectangle 9"/>
          <p:cNvSpPr>
            <a:spLocks noChangeArrowheads="1"/>
          </p:cNvSpPr>
          <p:nvPr/>
        </p:nvSpPr>
        <p:spPr bwMode="auto">
          <a:xfrm>
            <a:off x="1258888" y="2697956"/>
            <a:ext cx="914400" cy="56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194400" y="914400"/>
            <a:ext cx="8842096" cy="406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p=[1,2,3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q=[10,20,30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This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gives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4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chunks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 information:</a:t>
            </a: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values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 the term,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all i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from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the set {0 ... 2}, are </a:t>
            </a:r>
            <a:r>
              <a:rPr lang="nl-NL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added</a:t>
            </a:r>
            <a:endParaRPr lang="nl-NL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In algebra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you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would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write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</a:p>
          <a:p>
            <a:r>
              <a:rPr lang="pl-P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 = ( </a:t>
            </a:r>
            <a:r>
              <a:rPr lang="pl-P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</a:t>
            </a:r>
            <a:r>
              <a:rPr lang="pl-P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</a:t>
            </a:r>
            <a:r>
              <a:rPr lang="pl-PL" baseline="-2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i=0</a:t>
            </a:r>
            <a:r>
              <a:rPr lang="pl-P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</a:t>
            </a:r>
            <a:r>
              <a:rPr lang="pl-PL" baseline="-2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... 2</a:t>
            </a:r>
            <a:r>
              <a:rPr lang="pl-P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p</a:t>
            </a:r>
            <a:r>
              <a:rPr lang="pl-PL" baseline="-2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</a:t>
            </a:r>
            <a:r>
              <a:rPr lang="pl-PL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2</a:t>
            </a:r>
            <a:r>
              <a:rPr lang="pl-P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+ q</a:t>
            </a:r>
            <a:r>
              <a:rPr lang="pl-PL" baseline="-2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</a:t>
            </a:r>
            <a:r>
              <a:rPr lang="pl-PL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2 </a:t>
            </a:r>
            <a:r>
              <a:rPr lang="pl-P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)</a:t>
            </a:r>
            <a:r>
              <a:rPr lang="pl-PL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1/2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</p:txBody>
      </p:sp>
      <p:grpSp>
        <p:nvGrpSpPr>
          <p:cNvPr id="13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AutoShape 11">
            <a:hlinkClick r:id="rId4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Introduction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Quantised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Expressions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925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9730">
        <p:fade/>
      </p:transition>
    </mc:Choice>
    <mc:Fallback xmlns="">
      <p:transition xmlns:p14="http://schemas.microsoft.com/office/powerpoint/2010/main" spd="med" advTm="973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4" name="Text Box 7"/>
          <p:cNvSpPr txBox="1">
            <a:spLocks noChangeArrowheads="1"/>
          </p:cNvSpPr>
          <p:nvPr/>
        </p:nvSpPr>
        <p:spPr bwMode="auto">
          <a:xfrm>
            <a:off x="179388" y="1319212"/>
            <a:ext cx="4319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l-NL"/>
          </a:p>
        </p:txBody>
      </p:sp>
      <p:sp>
        <p:nvSpPr>
          <p:cNvPr id="104455" name="Rectangle 8"/>
          <p:cNvSpPr>
            <a:spLocks noChangeArrowheads="1"/>
          </p:cNvSpPr>
          <p:nvPr/>
        </p:nvSpPr>
        <p:spPr bwMode="auto">
          <a:xfrm>
            <a:off x="468313" y="1985962"/>
            <a:ext cx="2806700" cy="137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56" name="Rectangle 9"/>
          <p:cNvSpPr>
            <a:spLocks noChangeArrowheads="1"/>
          </p:cNvSpPr>
          <p:nvPr/>
        </p:nvSpPr>
        <p:spPr bwMode="auto">
          <a:xfrm>
            <a:off x="1258888" y="2697956"/>
            <a:ext cx="914400" cy="56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194400" y="914400"/>
            <a:ext cx="8949600" cy="406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p=[1,2,3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q=[10,20,30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entire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thing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produces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value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that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next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operated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upon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In algebra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you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would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write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</a:p>
          <a:p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 = ( </a:t>
            </a:r>
            <a:r>
              <a:rPr lang="pl-P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 </a:t>
            </a:r>
            <a:r>
              <a:rPr lang="pl-PL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i=0</a:t>
            </a:r>
            <a:r>
              <a:rPr lang="pl-P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</a:t>
            </a:r>
            <a:r>
              <a:rPr lang="pl-PL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... 2</a:t>
            </a:r>
            <a:r>
              <a:rPr lang="pl-P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p</a:t>
            </a:r>
            <a:r>
              <a:rPr lang="pl-PL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</a:t>
            </a:r>
            <a:r>
              <a:rPr lang="pl-PL" baseline="30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2</a:t>
            </a:r>
            <a:r>
              <a:rPr lang="pl-P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+ q</a:t>
            </a:r>
            <a:r>
              <a:rPr lang="pl-PL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</a:t>
            </a:r>
            <a:r>
              <a:rPr lang="pl-PL" baseline="30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2 </a:t>
            </a:r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)</a:t>
            </a:r>
            <a:r>
              <a:rPr lang="pl-PL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1/2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</p:txBody>
      </p:sp>
      <p:grpSp>
        <p:nvGrpSpPr>
          <p:cNvPr id="2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AutoShape 11">
            <a:hlinkClick r:id="rId4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Introduction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Quantised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Expressions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925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408">
        <p:fade/>
      </p:transition>
    </mc:Choice>
    <mc:Fallback xmlns="">
      <p:transition xmlns:p14="http://schemas.microsoft.com/office/powerpoint/2010/main" spd="med" advTm="740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4" name="Text Box 7"/>
          <p:cNvSpPr txBox="1">
            <a:spLocks noChangeArrowheads="1"/>
          </p:cNvSpPr>
          <p:nvPr/>
        </p:nvSpPr>
        <p:spPr bwMode="auto">
          <a:xfrm>
            <a:off x="179388" y="1319212"/>
            <a:ext cx="4319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l-NL"/>
          </a:p>
        </p:txBody>
      </p:sp>
      <p:sp>
        <p:nvSpPr>
          <p:cNvPr id="104455" name="Rectangle 8"/>
          <p:cNvSpPr>
            <a:spLocks noChangeArrowheads="1"/>
          </p:cNvSpPr>
          <p:nvPr/>
        </p:nvSpPr>
        <p:spPr bwMode="auto">
          <a:xfrm>
            <a:off x="468313" y="1985962"/>
            <a:ext cx="2806700" cy="137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56" name="Rectangle 9"/>
          <p:cNvSpPr>
            <a:spLocks noChangeArrowheads="1"/>
          </p:cNvSpPr>
          <p:nvPr/>
        </p:nvSpPr>
        <p:spPr bwMode="auto">
          <a:xfrm>
            <a:off x="1258888" y="2697956"/>
            <a:ext cx="914400" cy="56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194400" y="914400"/>
            <a:ext cx="8842096" cy="406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p=[1,2,3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q=[10,20,30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entire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produces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value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that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next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operated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upon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(in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this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case, we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take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square root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).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In algebra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you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would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write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</a:p>
          <a:p>
            <a:r>
              <a:rPr lang="pl-P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 = (</a:t>
            </a:r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 </a:t>
            </a:r>
            <a:r>
              <a:rPr lang="pl-P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i=0</a:t>
            </a:r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</a:t>
            </a:r>
            <a:r>
              <a:rPr lang="pl-P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... 2</a:t>
            </a:r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p</a:t>
            </a:r>
            <a:r>
              <a:rPr lang="pl-P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</a:t>
            </a:r>
            <a:r>
              <a:rPr lang="pl-PL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2</a:t>
            </a:r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+ q</a:t>
            </a:r>
            <a:r>
              <a:rPr lang="pl-P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</a:t>
            </a:r>
            <a:r>
              <a:rPr lang="pl-PL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2 </a:t>
            </a:r>
            <a:r>
              <a:rPr lang="pl-P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)</a:t>
            </a:r>
            <a:r>
              <a:rPr lang="pl-PL" baseline="30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1/2</a:t>
            </a:r>
            <a:endParaRPr lang="nl-NL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</p:txBody>
      </p:sp>
      <p:grpSp>
        <p:nvGrpSpPr>
          <p:cNvPr id="2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AutoShape 11">
            <a:hlinkClick r:id="rId4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Introduction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Quantised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Expressions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925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514">
        <p:fade/>
      </p:transition>
    </mc:Choice>
    <mc:Fallback xmlns="">
      <p:transition xmlns:p14="http://schemas.microsoft.com/office/powerpoint/2010/main" spd="med" advTm="651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4" name="Text Box 7"/>
          <p:cNvSpPr txBox="1">
            <a:spLocks noChangeArrowheads="1"/>
          </p:cNvSpPr>
          <p:nvPr/>
        </p:nvSpPr>
        <p:spPr bwMode="auto">
          <a:xfrm>
            <a:off x="179388" y="1319212"/>
            <a:ext cx="4319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l-NL"/>
          </a:p>
        </p:txBody>
      </p:sp>
      <p:sp>
        <p:nvSpPr>
          <p:cNvPr id="104455" name="Rectangle 8"/>
          <p:cNvSpPr>
            <a:spLocks noChangeArrowheads="1"/>
          </p:cNvSpPr>
          <p:nvPr/>
        </p:nvSpPr>
        <p:spPr bwMode="auto">
          <a:xfrm>
            <a:off x="468313" y="1985962"/>
            <a:ext cx="2806700" cy="137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56" name="Rectangle 9"/>
          <p:cNvSpPr>
            <a:spLocks noChangeArrowheads="1"/>
          </p:cNvSpPr>
          <p:nvPr/>
        </p:nvSpPr>
        <p:spPr bwMode="auto">
          <a:xfrm>
            <a:off x="1258888" y="2697956"/>
            <a:ext cx="914400" cy="56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194400" y="914400"/>
            <a:ext cx="8770088" cy="406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p=[1,2,3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q=[10,20,30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entire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thing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is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called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quantised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expression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In algebra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you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would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write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</a:p>
          <a:p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 = ( </a:t>
            </a:r>
            <a:r>
              <a:rPr lang="pl-P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 </a:t>
            </a:r>
            <a:r>
              <a:rPr lang="pl-PL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i=0</a:t>
            </a:r>
            <a:r>
              <a:rPr lang="pl-P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</a:t>
            </a:r>
            <a:r>
              <a:rPr lang="pl-PL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... 2</a:t>
            </a:r>
            <a:r>
              <a:rPr lang="pl-P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p</a:t>
            </a:r>
            <a:r>
              <a:rPr lang="pl-PL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</a:t>
            </a:r>
            <a:r>
              <a:rPr lang="pl-PL" baseline="30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2</a:t>
            </a:r>
            <a:r>
              <a:rPr lang="pl-P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+ q</a:t>
            </a:r>
            <a:r>
              <a:rPr lang="pl-PL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</a:t>
            </a:r>
            <a:r>
              <a:rPr lang="pl-PL" baseline="30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2 </a:t>
            </a:r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)</a:t>
            </a:r>
            <a:r>
              <a:rPr lang="pl-PL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1/2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</p:txBody>
      </p:sp>
      <p:grpSp>
        <p:nvGrpSpPr>
          <p:cNvPr id="2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AutoShape 11">
            <a:hlinkClick r:id="rId4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Introduction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Quantised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Expressions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925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9121">
        <p:fade/>
      </p:transition>
    </mc:Choice>
    <mc:Fallback xmlns="">
      <p:transition xmlns:p14="http://schemas.microsoft.com/office/powerpoint/2010/main" spd="med" advTm="912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4" name="Text Box 7"/>
          <p:cNvSpPr txBox="1">
            <a:spLocks noChangeArrowheads="1"/>
          </p:cNvSpPr>
          <p:nvPr/>
        </p:nvSpPr>
        <p:spPr bwMode="auto">
          <a:xfrm>
            <a:off x="179388" y="1319212"/>
            <a:ext cx="4319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l-NL"/>
          </a:p>
        </p:txBody>
      </p:sp>
      <p:sp>
        <p:nvSpPr>
          <p:cNvPr id="104455" name="Rectangle 8"/>
          <p:cNvSpPr>
            <a:spLocks noChangeArrowheads="1"/>
          </p:cNvSpPr>
          <p:nvPr/>
        </p:nvSpPr>
        <p:spPr bwMode="auto">
          <a:xfrm>
            <a:off x="468313" y="1985962"/>
            <a:ext cx="2806700" cy="137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56" name="Rectangle 9"/>
          <p:cNvSpPr>
            <a:spLocks noChangeArrowheads="1"/>
          </p:cNvSpPr>
          <p:nvPr/>
        </p:nvSpPr>
        <p:spPr bwMode="auto">
          <a:xfrm>
            <a:off x="1258888" y="2697956"/>
            <a:ext cx="914400" cy="56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194400" y="914400"/>
            <a:ext cx="8842096" cy="406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p=[1,2,3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q=[10,20,30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entire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thing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is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called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quantised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expression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In ACCEL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you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would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write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:</a:t>
            </a: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S=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sqrt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</a:t>
            </a:r>
            <a:r>
              <a:rPr lang="nl-NL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#(i,[0,1,2],p[i]*p[i]+q[i]*q[i],</a:t>
            </a:r>
            <a:r>
              <a:rPr lang="nl-NL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add</a:t>
            </a:r>
            <a:r>
              <a:rPr lang="nl-NL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</a:t>
            </a:r>
            <a:endParaRPr lang="nl-N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In algebra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you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would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write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</a:p>
          <a:p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 = ( </a:t>
            </a:r>
            <a:r>
              <a:rPr lang="pl-P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 </a:t>
            </a:r>
            <a:r>
              <a:rPr lang="pl-PL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i=0</a:t>
            </a:r>
            <a:r>
              <a:rPr lang="pl-P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</a:t>
            </a:r>
            <a:r>
              <a:rPr lang="pl-PL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... 2</a:t>
            </a:r>
            <a:r>
              <a:rPr lang="pl-P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p</a:t>
            </a:r>
            <a:r>
              <a:rPr lang="pl-PL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</a:t>
            </a:r>
            <a:r>
              <a:rPr lang="pl-PL" baseline="30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2</a:t>
            </a:r>
            <a:r>
              <a:rPr lang="pl-P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+ q</a:t>
            </a:r>
            <a:r>
              <a:rPr lang="pl-PL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</a:t>
            </a:r>
            <a:r>
              <a:rPr lang="pl-PL" baseline="30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2 </a:t>
            </a:r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)</a:t>
            </a:r>
            <a:r>
              <a:rPr lang="pl-PL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1/2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</p:txBody>
      </p:sp>
      <p:grpSp>
        <p:nvGrpSpPr>
          <p:cNvPr id="2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AutoShape 11">
            <a:hlinkClick r:id="rId4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Introduction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Quantised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Expressions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925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2039">
        <p:fade/>
      </p:transition>
    </mc:Choice>
    <mc:Fallback xmlns="">
      <p:transition xmlns:p14="http://schemas.microsoft.com/office/powerpoint/2010/main" spd="med" advTm="3203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4" name="Text Box 7"/>
          <p:cNvSpPr txBox="1">
            <a:spLocks noChangeArrowheads="1"/>
          </p:cNvSpPr>
          <p:nvPr/>
        </p:nvSpPr>
        <p:spPr bwMode="auto">
          <a:xfrm>
            <a:off x="179388" y="1319212"/>
            <a:ext cx="4319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l-NL"/>
          </a:p>
        </p:txBody>
      </p:sp>
      <p:sp>
        <p:nvSpPr>
          <p:cNvPr id="104455" name="Rectangle 8"/>
          <p:cNvSpPr>
            <a:spLocks noChangeArrowheads="1"/>
          </p:cNvSpPr>
          <p:nvPr/>
        </p:nvSpPr>
        <p:spPr bwMode="auto">
          <a:xfrm>
            <a:off x="468313" y="1985962"/>
            <a:ext cx="2806700" cy="137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56" name="Rectangle 9"/>
          <p:cNvSpPr>
            <a:spLocks noChangeArrowheads="1"/>
          </p:cNvSpPr>
          <p:nvPr/>
        </p:nvSpPr>
        <p:spPr bwMode="auto">
          <a:xfrm>
            <a:off x="1258888" y="2697956"/>
            <a:ext cx="914400" cy="56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194400" y="914400"/>
            <a:ext cx="8842096" cy="406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p=[1,2,3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q=[10,20,30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dummy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In ACCEL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you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would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write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:</a:t>
            </a: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S=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sqrt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(#(</a:t>
            </a:r>
            <a:r>
              <a:rPr lang="nl-NL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,[0,1,2],p[</a:t>
            </a:r>
            <a:r>
              <a:rPr lang="nl-NL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]*p[</a:t>
            </a:r>
            <a:r>
              <a:rPr lang="nl-NL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]+q[</a:t>
            </a:r>
            <a:r>
              <a:rPr lang="nl-NL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]*q[</a:t>
            </a:r>
            <a:r>
              <a:rPr lang="nl-NL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],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add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))</a:t>
            </a:r>
            <a:endParaRPr lang="nl-N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In algebra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you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would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write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</a:p>
          <a:p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 = ( </a:t>
            </a:r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 </a:t>
            </a:r>
            <a:r>
              <a:rPr lang="pl-PL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</a:t>
            </a:r>
            <a:r>
              <a:rPr lang="pl-P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=0</a:t>
            </a:r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</a:t>
            </a:r>
            <a:r>
              <a:rPr lang="pl-P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... 2</a:t>
            </a:r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p</a:t>
            </a:r>
            <a:r>
              <a:rPr lang="pl-PL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</a:t>
            </a:r>
            <a:r>
              <a:rPr lang="pl-PL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2</a:t>
            </a:r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+ q</a:t>
            </a:r>
            <a:r>
              <a:rPr lang="pl-PL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</a:t>
            </a:r>
            <a:r>
              <a:rPr lang="pl-PL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2 </a:t>
            </a:r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)</a:t>
            </a:r>
            <a:r>
              <a:rPr lang="pl-PL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1/2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</p:txBody>
      </p:sp>
      <p:grpSp>
        <p:nvGrpSpPr>
          <p:cNvPr id="2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AutoShape 11">
            <a:hlinkClick r:id="rId4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Introduction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Quantised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Expressions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925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8111">
        <p:fade/>
      </p:transition>
    </mc:Choice>
    <mc:Fallback xmlns="">
      <p:transition xmlns:p14="http://schemas.microsoft.com/office/powerpoint/2010/main" spd="med" advTm="811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4" name="Text Box 7"/>
          <p:cNvSpPr txBox="1">
            <a:spLocks noChangeArrowheads="1"/>
          </p:cNvSpPr>
          <p:nvPr/>
        </p:nvSpPr>
        <p:spPr bwMode="auto">
          <a:xfrm>
            <a:off x="179388" y="1319212"/>
            <a:ext cx="4319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l-NL"/>
          </a:p>
        </p:txBody>
      </p:sp>
      <p:sp>
        <p:nvSpPr>
          <p:cNvPr id="104455" name="Rectangle 8"/>
          <p:cNvSpPr>
            <a:spLocks noChangeArrowheads="1"/>
          </p:cNvSpPr>
          <p:nvPr/>
        </p:nvSpPr>
        <p:spPr bwMode="auto">
          <a:xfrm>
            <a:off x="468313" y="1985962"/>
            <a:ext cx="2806700" cy="137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56" name="Rectangle 9"/>
          <p:cNvSpPr>
            <a:spLocks noChangeArrowheads="1"/>
          </p:cNvSpPr>
          <p:nvPr/>
        </p:nvSpPr>
        <p:spPr bwMode="auto">
          <a:xfrm>
            <a:off x="1258888" y="2697956"/>
            <a:ext cx="914400" cy="56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194400" y="914400"/>
            <a:ext cx="8842096" cy="406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p=[1,2,3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q=[10,20,30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set of </a:t>
            </a:r>
            <a:r>
              <a:rPr lang="nl-NL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values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In ACCEL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you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would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write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:</a:t>
            </a: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S=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sqrt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(#(i,</a:t>
            </a:r>
            <a:r>
              <a:rPr lang="nl-NL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[0,1,2]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,p[i]*p[i]+q[i]*q[i],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add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))</a:t>
            </a:r>
            <a:endParaRPr lang="nl-N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In algebra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you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would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write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</a:p>
          <a:p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 = ( </a:t>
            </a:r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 </a:t>
            </a:r>
            <a:r>
              <a:rPr lang="pl-P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i=</a:t>
            </a:r>
            <a:r>
              <a:rPr lang="pl-PL" baseline="-25000" dirty="0" smtClean="0">
                <a:solidFill>
                  <a:srgbClr val="FF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0</a:t>
            </a:r>
            <a:r>
              <a:rPr lang="pl-PL" dirty="0" smtClean="0">
                <a:solidFill>
                  <a:srgbClr val="FF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</a:t>
            </a:r>
            <a:r>
              <a:rPr lang="pl-PL" baseline="-25000" dirty="0" smtClean="0">
                <a:solidFill>
                  <a:srgbClr val="FF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... 2</a:t>
            </a:r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p</a:t>
            </a:r>
            <a:r>
              <a:rPr lang="pl-P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</a:t>
            </a:r>
            <a:r>
              <a:rPr lang="pl-PL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2</a:t>
            </a:r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+ q</a:t>
            </a:r>
            <a:r>
              <a:rPr lang="pl-P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</a:t>
            </a:r>
            <a:r>
              <a:rPr lang="pl-PL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2 </a:t>
            </a:r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)</a:t>
            </a:r>
            <a:r>
              <a:rPr lang="pl-PL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1/2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</p:txBody>
      </p:sp>
      <p:grpSp>
        <p:nvGrpSpPr>
          <p:cNvPr id="2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AutoShape 11">
            <a:hlinkClick r:id="rId4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Introduction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Quantised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Expressions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925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34">
        <p:fade/>
      </p:transition>
    </mc:Choice>
    <mc:Fallback xmlns="">
      <p:transition xmlns:p14="http://schemas.microsoft.com/office/powerpoint/2010/main" spd="med" advTm="2003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4" name="Text Box 7"/>
          <p:cNvSpPr txBox="1">
            <a:spLocks noChangeArrowheads="1"/>
          </p:cNvSpPr>
          <p:nvPr/>
        </p:nvSpPr>
        <p:spPr bwMode="auto">
          <a:xfrm>
            <a:off x="179388" y="1319212"/>
            <a:ext cx="4319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l-NL"/>
          </a:p>
        </p:txBody>
      </p:sp>
      <p:sp>
        <p:nvSpPr>
          <p:cNvPr id="104455" name="Rectangle 8"/>
          <p:cNvSpPr>
            <a:spLocks noChangeArrowheads="1"/>
          </p:cNvSpPr>
          <p:nvPr/>
        </p:nvSpPr>
        <p:spPr bwMode="auto">
          <a:xfrm>
            <a:off x="468313" y="1985962"/>
            <a:ext cx="2806700" cy="137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56" name="Rectangle 9"/>
          <p:cNvSpPr>
            <a:spLocks noChangeArrowheads="1"/>
          </p:cNvSpPr>
          <p:nvPr/>
        </p:nvSpPr>
        <p:spPr bwMode="auto">
          <a:xfrm>
            <a:off x="1258888" y="2697956"/>
            <a:ext cx="914400" cy="56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194400" y="914400"/>
            <a:ext cx="8842096" cy="406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p=[1,2,3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q=[10,20,30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set of </a:t>
            </a:r>
            <a:r>
              <a:rPr lang="nl-NL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values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</a:t>
            </a:r>
            <a:r>
              <a:rPr lang="nl-NL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could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abbreviatedd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by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</a:t>
            </a:r>
            <a:r>
              <a:rPr lang="nl-NL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vSeq</a:t>
            </a:r>
            <a:r>
              <a:rPr lang="nl-NL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(0,3)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In ACCEL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you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would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write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:</a:t>
            </a: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S=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sqrt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(#(i,</a:t>
            </a:r>
            <a:r>
              <a:rPr lang="nl-NL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[0,1,2]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,p[i]*p[i]+q[i]*q[i],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add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))</a:t>
            </a:r>
            <a:endParaRPr lang="nl-N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In algebra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you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would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write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</a:p>
          <a:p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 = ( </a:t>
            </a:r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 </a:t>
            </a:r>
            <a:r>
              <a:rPr lang="pl-P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i=</a:t>
            </a:r>
            <a:r>
              <a:rPr lang="pl-PL" baseline="-25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0</a:t>
            </a:r>
            <a:r>
              <a:rPr lang="pl-PL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</a:t>
            </a:r>
            <a:r>
              <a:rPr lang="pl-PL" baseline="-25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... 2</a:t>
            </a:r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p</a:t>
            </a:r>
            <a:r>
              <a:rPr lang="pl-P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</a:t>
            </a:r>
            <a:r>
              <a:rPr lang="pl-PL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2</a:t>
            </a:r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+ q</a:t>
            </a:r>
            <a:r>
              <a:rPr lang="pl-P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</a:t>
            </a:r>
            <a:r>
              <a:rPr lang="pl-PL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2 </a:t>
            </a:r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)</a:t>
            </a:r>
            <a:r>
              <a:rPr lang="pl-PL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1/2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</p:txBody>
      </p:sp>
      <p:grpSp>
        <p:nvGrpSpPr>
          <p:cNvPr id="2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AutoShape 11">
            <a:hlinkClick r:id="rId4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Introduction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Quantised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Expressions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925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1649">
        <p:fade/>
      </p:transition>
    </mc:Choice>
    <mc:Fallback xmlns="">
      <p:transition xmlns:p14="http://schemas.microsoft.com/office/powerpoint/2010/main" spd="med" advTm="3164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4" name="Text Box 7"/>
          <p:cNvSpPr txBox="1">
            <a:spLocks noChangeArrowheads="1"/>
          </p:cNvSpPr>
          <p:nvPr/>
        </p:nvSpPr>
        <p:spPr bwMode="auto">
          <a:xfrm>
            <a:off x="179388" y="1319212"/>
            <a:ext cx="4319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l-NL"/>
          </a:p>
        </p:txBody>
      </p:sp>
      <p:sp>
        <p:nvSpPr>
          <p:cNvPr id="104455" name="Rectangle 8"/>
          <p:cNvSpPr>
            <a:spLocks noChangeArrowheads="1"/>
          </p:cNvSpPr>
          <p:nvPr/>
        </p:nvSpPr>
        <p:spPr bwMode="auto">
          <a:xfrm>
            <a:off x="468313" y="1985962"/>
            <a:ext cx="2806700" cy="137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56" name="Rectangle 9"/>
          <p:cNvSpPr>
            <a:spLocks noChangeArrowheads="1"/>
          </p:cNvSpPr>
          <p:nvPr/>
        </p:nvSpPr>
        <p:spPr bwMode="auto">
          <a:xfrm>
            <a:off x="1258888" y="2697956"/>
            <a:ext cx="914400" cy="56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194400" y="914400"/>
            <a:ext cx="8842096" cy="406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p=[1,2,3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q=[10,20,30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term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In ACCEL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you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would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write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:</a:t>
            </a: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S=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sqrt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(#(i,[0,1,2],</a:t>
            </a:r>
            <a:r>
              <a:rPr lang="nl-NL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p[i]*p[i]+q[i]*q[i]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add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))</a:t>
            </a:r>
            <a:endParaRPr lang="nl-N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In algebra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you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would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write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</a:p>
          <a:p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 = ( </a:t>
            </a:r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 </a:t>
            </a:r>
            <a:r>
              <a:rPr lang="pl-P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i=0</a:t>
            </a:r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</a:t>
            </a:r>
            <a:r>
              <a:rPr lang="pl-P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... 2</a:t>
            </a:r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</a:t>
            </a:r>
            <a:r>
              <a:rPr lang="pl-P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p</a:t>
            </a:r>
            <a:r>
              <a:rPr lang="pl-PL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</a:t>
            </a:r>
            <a:r>
              <a:rPr lang="pl-PL" baseline="30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2</a:t>
            </a:r>
            <a:r>
              <a:rPr lang="pl-P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+ q</a:t>
            </a:r>
            <a:r>
              <a:rPr lang="pl-PL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</a:t>
            </a:r>
            <a:r>
              <a:rPr lang="pl-PL" baseline="30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2 </a:t>
            </a:r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)</a:t>
            </a:r>
            <a:r>
              <a:rPr lang="pl-PL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1/2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</p:txBody>
      </p:sp>
      <p:grpSp>
        <p:nvGrpSpPr>
          <p:cNvPr id="2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AutoShape 11">
            <a:hlinkClick r:id="rId4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Introduction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Quantised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Expressions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925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472">
        <p:fade/>
      </p:transition>
    </mc:Choice>
    <mc:Fallback xmlns="">
      <p:transition xmlns:p14="http://schemas.microsoft.com/office/powerpoint/2010/main" spd="med" advTm="1547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4" name="Text Box 7"/>
          <p:cNvSpPr txBox="1">
            <a:spLocks noChangeArrowheads="1"/>
          </p:cNvSpPr>
          <p:nvPr/>
        </p:nvSpPr>
        <p:spPr bwMode="auto">
          <a:xfrm>
            <a:off x="179388" y="1319212"/>
            <a:ext cx="4319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l-NL"/>
          </a:p>
        </p:txBody>
      </p:sp>
      <p:sp>
        <p:nvSpPr>
          <p:cNvPr id="104455" name="Rectangle 8"/>
          <p:cNvSpPr>
            <a:spLocks noChangeArrowheads="1"/>
          </p:cNvSpPr>
          <p:nvPr/>
        </p:nvSpPr>
        <p:spPr bwMode="auto">
          <a:xfrm>
            <a:off x="468313" y="1985962"/>
            <a:ext cx="2806700" cy="137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56" name="Rectangle 9"/>
          <p:cNvSpPr>
            <a:spLocks noChangeArrowheads="1"/>
          </p:cNvSpPr>
          <p:nvPr/>
        </p:nvSpPr>
        <p:spPr bwMode="auto">
          <a:xfrm>
            <a:off x="1258888" y="2697956"/>
            <a:ext cx="914400" cy="56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194400" y="914400"/>
            <a:ext cx="8842096" cy="406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p=[1,2,3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q=[10,20,30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operator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In ACCEL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you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would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write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:</a:t>
            </a: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S=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sqrt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(#(i,[0,1,2],p[i]*p[i]+q[i]*q[i],</a:t>
            </a:r>
            <a:r>
              <a:rPr lang="nl-NL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add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))</a:t>
            </a:r>
            <a:endParaRPr lang="nl-N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In algebra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you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would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write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</a:p>
          <a:p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 = ( </a:t>
            </a:r>
            <a:r>
              <a:rPr lang="pl-P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</a:t>
            </a:r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</a:t>
            </a:r>
            <a:r>
              <a:rPr lang="pl-P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i=0</a:t>
            </a:r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</a:t>
            </a:r>
            <a:r>
              <a:rPr lang="pl-P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... 2</a:t>
            </a:r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p</a:t>
            </a:r>
            <a:r>
              <a:rPr lang="pl-P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</a:t>
            </a:r>
            <a:r>
              <a:rPr lang="pl-PL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2</a:t>
            </a:r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+ q</a:t>
            </a:r>
            <a:r>
              <a:rPr lang="pl-P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</a:t>
            </a:r>
            <a:r>
              <a:rPr lang="pl-PL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2 </a:t>
            </a:r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)</a:t>
            </a:r>
            <a:r>
              <a:rPr lang="pl-PL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1/2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</p:txBody>
      </p:sp>
      <p:grpSp>
        <p:nvGrpSpPr>
          <p:cNvPr id="2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AutoShape 11">
            <a:hlinkClick r:id="rId4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Introduction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Quantised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Expressions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925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44">
        <p:fade/>
      </p:transition>
    </mc:Choice>
    <mc:Fallback xmlns="">
      <p:transition xmlns:p14="http://schemas.microsoft.com/office/powerpoint/2010/main" spd="med" advTm="1474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ep 16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8" name="Afbeelding 17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9" name="Rechte verbindingslijn 18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07" name="AutoShape 11">
            <a:hlinkClick r:id="rId4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7" y="1921377"/>
            <a:ext cx="9018877" cy="2566707"/>
          </a:xfrm>
          <a:prstGeom prst="rect">
            <a:avLst/>
          </a:prstGeom>
        </p:spPr>
      </p:pic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94400" y="91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advertisement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Ovaal 4"/>
          <p:cNvSpPr/>
          <p:nvPr/>
        </p:nvSpPr>
        <p:spPr>
          <a:xfrm>
            <a:off x="395536" y="2859782"/>
            <a:ext cx="936104" cy="504056"/>
          </a:xfrm>
          <a:prstGeom prst="ellipse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Basics of ACCEL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3527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422">
        <p:fade/>
      </p:transition>
    </mc:Choice>
    <mc:Fallback xmlns="">
      <p:transition xmlns:p14="http://schemas.microsoft.com/office/powerpoint/2010/main" spd="med" advTm="542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4" name="Text Box 7"/>
          <p:cNvSpPr txBox="1">
            <a:spLocks noChangeArrowheads="1"/>
          </p:cNvSpPr>
          <p:nvPr/>
        </p:nvSpPr>
        <p:spPr bwMode="auto">
          <a:xfrm>
            <a:off x="179388" y="1319212"/>
            <a:ext cx="4319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l-NL"/>
          </a:p>
        </p:txBody>
      </p:sp>
      <p:sp>
        <p:nvSpPr>
          <p:cNvPr id="104455" name="Rectangle 8"/>
          <p:cNvSpPr>
            <a:spLocks noChangeArrowheads="1"/>
          </p:cNvSpPr>
          <p:nvPr/>
        </p:nvSpPr>
        <p:spPr bwMode="auto">
          <a:xfrm>
            <a:off x="468313" y="1985962"/>
            <a:ext cx="2806700" cy="137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56" name="Rectangle 9"/>
          <p:cNvSpPr>
            <a:spLocks noChangeArrowheads="1"/>
          </p:cNvSpPr>
          <p:nvPr/>
        </p:nvSpPr>
        <p:spPr bwMode="auto">
          <a:xfrm>
            <a:off x="1258888" y="2697956"/>
            <a:ext cx="914400" cy="56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194400" y="914400"/>
            <a:ext cx="8842096" cy="406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p=[1,2,3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q=[10,20,30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operator (</a:t>
            </a:r>
            <a:r>
              <a:rPr lang="nl-NL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could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also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e.g. </a:t>
            </a:r>
            <a:r>
              <a:rPr lang="nl-NL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multiply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nl-NL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min, </a:t>
            </a:r>
            <a:r>
              <a:rPr lang="nl-NL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or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and, ….)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In ACCEL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you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would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write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:</a:t>
            </a: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S=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sqrt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(#(i,[0,1,2],p[i]*p[i]+q[i]*q[i],</a:t>
            </a:r>
            <a:r>
              <a:rPr lang="nl-NL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add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))</a:t>
            </a:r>
            <a:endParaRPr lang="nl-N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In algebra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you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would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write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</a:p>
          <a:p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 = ( </a:t>
            </a:r>
            <a:r>
              <a:rPr lang="pl-P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</a:t>
            </a:r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</a:t>
            </a:r>
            <a:r>
              <a:rPr lang="pl-P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i=0</a:t>
            </a:r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</a:t>
            </a:r>
            <a:r>
              <a:rPr lang="pl-P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... 2</a:t>
            </a:r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p</a:t>
            </a:r>
            <a:r>
              <a:rPr lang="pl-P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</a:t>
            </a:r>
            <a:r>
              <a:rPr lang="pl-PL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2</a:t>
            </a:r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 + q</a:t>
            </a:r>
            <a:r>
              <a:rPr lang="pl-P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i</a:t>
            </a:r>
            <a:r>
              <a:rPr lang="pl-PL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2 </a:t>
            </a:r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)</a:t>
            </a:r>
            <a:r>
              <a:rPr lang="pl-PL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Symbol"/>
              </a:rPr>
              <a:t>1/2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</p:txBody>
      </p:sp>
      <p:grpSp>
        <p:nvGrpSpPr>
          <p:cNvPr id="2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AutoShape 11">
            <a:hlinkClick r:id="rId4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Introduction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Quantised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Expressions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925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8233">
        <p:fade/>
      </p:transition>
    </mc:Choice>
    <mc:Fallback xmlns="">
      <p:transition xmlns:p14="http://schemas.microsoft.com/office/powerpoint/2010/main" spd="med" advTm="1823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4" name="Text Box 7"/>
          <p:cNvSpPr txBox="1">
            <a:spLocks noChangeArrowheads="1"/>
          </p:cNvSpPr>
          <p:nvPr/>
        </p:nvSpPr>
        <p:spPr bwMode="auto">
          <a:xfrm>
            <a:off x="179388" y="1319212"/>
            <a:ext cx="4319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l-NL"/>
          </a:p>
        </p:txBody>
      </p:sp>
      <p:sp>
        <p:nvSpPr>
          <p:cNvPr id="104455" name="Rectangle 8"/>
          <p:cNvSpPr>
            <a:spLocks noChangeArrowheads="1"/>
          </p:cNvSpPr>
          <p:nvPr/>
        </p:nvSpPr>
        <p:spPr bwMode="auto">
          <a:xfrm>
            <a:off x="468313" y="1985962"/>
            <a:ext cx="2806700" cy="137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56" name="Rectangle 9"/>
          <p:cNvSpPr>
            <a:spLocks noChangeArrowheads="1"/>
          </p:cNvSpPr>
          <p:nvPr/>
        </p:nvSpPr>
        <p:spPr bwMode="auto">
          <a:xfrm>
            <a:off x="1258888" y="2697956"/>
            <a:ext cx="914400" cy="56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194400" y="914400"/>
            <a:ext cx="8949600" cy="406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p=[1,2,3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q=[10,20,30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general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In ACCEL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you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write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itchFamily="49" charset="0"/>
              </a:rPr>
              <a:t>:</a:t>
            </a:r>
          </a:p>
          <a:p>
            <a:pPr marL="0" indent="0" eaLnBrk="1" hangingPunct="1">
              <a:buFontTx/>
              <a:buNone/>
            </a:pP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quantity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= #(dummy,set of 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values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 term, operator)</a:t>
            </a:r>
          </a:p>
          <a:p>
            <a:pPr marL="0" indent="0" eaLnBrk="1" hangingPunct="1">
              <a:buFontTx/>
              <a:buNone/>
            </a:pPr>
            <a:endParaRPr lang="nl-NL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endParaRPr lang="nl-N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AutoShape 11">
            <a:hlinkClick r:id="rId4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Introduction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Quantised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Expressions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925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9835">
        <p:fade/>
      </p:transition>
    </mc:Choice>
    <mc:Fallback xmlns="">
      <p:transition xmlns:p14="http://schemas.microsoft.com/office/powerpoint/2010/main" spd="med" advTm="2983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4" name="Text Box 7"/>
          <p:cNvSpPr txBox="1">
            <a:spLocks noChangeArrowheads="1"/>
          </p:cNvSpPr>
          <p:nvPr/>
        </p:nvSpPr>
        <p:spPr bwMode="auto">
          <a:xfrm>
            <a:off x="179388" y="1319212"/>
            <a:ext cx="4319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l-NL"/>
          </a:p>
        </p:txBody>
      </p:sp>
      <p:sp>
        <p:nvSpPr>
          <p:cNvPr id="104455" name="Rectangle 8"/>
          <p:cNvSpPr>
            <a:spLocks noChangeArrowheads="1"/>
          </p:cNvSpPr>
          <p:nvPr/>
        </p:nvSpPr>
        <p:spPr bwMode="auto">
          <a:xfrm>
            <a:off x="468313" y="1985962"/>
            <a:ext cx="2806700" cy="137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56" name="Rectangle 9"/>
          <p:cNvSpPr>
            <a:spLocks noChangeArrowheads="1"/>
          </p:cNvSpPr>
          <p:nvPr/>
        </p:nvSpPr>
        <p:spPr bwMode="auto">
          <a:xfrm>
            <a:off x="1258888" y="2697956"/>
            <a:ext cx="914400" cy="56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194400" y="914400"/>
            <a:ext cx="725792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endParaRPr lang="nl-NL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endParaRPr lang="nl-N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AutoShape 11">
            <a:hlinkClick r:id="rId5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842096" cy="430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Quantised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Expressions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producing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vectors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Consider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the operator: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vAppend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vAppend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(['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','bar'],'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gnu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'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= ['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','bar','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gnu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'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]</a:t>
            </a:r>
          </a:p>
          <a:p>
            <a:pPr marL="0" indent="0" eaLnBrk="1" hangingPunct="1"/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vAppend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sticks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additional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element at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tail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 a vector</a:t>
            </a:r>
          </a:p>
          <a:p>
            <a:pPr marL="0" indent="0" eaLnBrk="1" hangingPunct="1"/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#(i,[1,2,3],i*i, </a:t>
            </a:r>
            <a:r>
              <a:rPr lang="nl-NL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vAppend</a:t>
            </a:r>
            <a:r>
              <a:rPr lang="nl-N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 = [1,4,9]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925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955">
        <p:fade/>
      </p:transition>
    </mc:Choice>
    <mc:Fallback xmlns="">
      <p:transition xmlns:p14="http://schemas.microsoft.com/office/powerpoint/2010/main" spd="med" advTm="10095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9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9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 bldLvl="5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4" name="Text Box 7"/>
          <p:cNvSpPr txBox="1">
            <a:spLocks noChangeArrowheads="1"/>
          </p:cNvSpPr>
          <p:nvPr/>
        </p:nvSpPr>
        <p:spPr bwMode="auto">
          <a:xfrm>
            <a:off x="179388" y="1319212"/>
            <a:ext cx="4319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l-NL"/>
          </a:p>
        </p:txBody>
      </p:sp>
      <p:sp>
        <p:nvSpPr>
          <p:cNvPr id="104455" name="Rectangle 8"/>
          <p:cNvSpPr>
            <a:spLocks noChangeArrowheads="1"/>
          </p:cNvSpPr>
          <p:nvPr/>
        </p:nvSpPr>
        <p:spPr bwMode="auto">
          <a:xfrm>
            <a:off x="468313" y="1985962"/>
            <a:ext cx="2806700" cy="137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56" name="Rectangle 9"/>
          <p:cNvSpPr>
            <a:spLocks noChangeArrowheads="1"/>
          </p:cNvSpPr>
          <p:nvPr/>
        </p:nvSpPr>
        <p:spPr bwMode="auto">
          <a:xfrm>
            <a:off x="1258888" y="2697956"/>
            <a:ext cx="914400" cy="56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194400" y="914400"/>
            <a:ext cx="668185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endParaRPr lang="nl-NL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endParaRPr lang="nl-N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AutoShape 11">
            <a:hlinkClick r:id="rId4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842096" cy="430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Quantised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Expressions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producing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vectors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Consider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the operator: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vAppend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vAppend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(['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','bar'],'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gnu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')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=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['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','bar','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gnu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']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vAppend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sticks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additional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element at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tail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 a vector</a:t>
            </a:r>
          </a:p>
          <a:p>
            <a:pPr marL="0" indent="0" eaLnBrk="1" hangingPunct="1"/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#(i,[1,2,3],12, </a:t>
            </a:r>
            <a:r>
              <a:rPr lang="nl-NL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vAppend</a:t>
            </a:r>
            <a:r>
              <a:rPr lang="nl-N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 = [12,12,12]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925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945">
        <p:fade/>
      </p:transition>
    </mc:Choice>
    <mc:Fallback xmlns="">
      <p:transition xmlns:p14="http://schemas.microsoft.com/office/powerpoint/2010/main" spd="med" advTm="1094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4" name="Text Box 7"/>
          <p:cNvSpPr txBox="1">
            <a:spLocks noChangeArrowheads="1"/>
          </p:cNvSpPr>
          <p:nvPr/>
        </p:nvSpPr>
        <p:spPr bwMode="auto">
          <a:xfrm>
            <a:off x="179388" y="1319212"/>
            <a:ext cx="4319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l-NL"/>
          </a:p>
        </p:txBody>
      </p:sp>
      <p:sp>
        <p:nvSpPr>
          <p:cNvPr id="104455" name="Rectangle 8"/>
          <p:cNvSpPr>
            <a:spLocks noChangeArrowheads="1"/>
          </p:cNvSpPr>
          <p:nvPr/>
        </p:nvSpPr>
        <p:spPr bwMode="auto">
          <a:xfrm>
            <a:off x="468313" y="1985962"/>
            <a:ext cx="2806700" cy="137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56" name="Rectangle 9"/>
          <p:cNvSpPr>
            <a:spLocks noChangeArrowheads="1"/>
          </p:cNvSpPr>
          <p:nvPr/>
        </p:nvSpPr>
        <p:spPr bwMode="auto">
          <a:xfrm>
            <a:off x="1258888" y="2697956"/>
            <a:ext cx="914400" cy="56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194400" y="914400"/>
            <a:ext cx="7113904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endParaRPr lang="nl-NL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Tx/>
              <a:buNone/>
            </a:pPr>
            <a:endParaRPr lang="nl-N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AutoShape 11">
            <a:hlinkClick r:id="rId4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842096" cy="4739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Quantised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Expressions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producing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vectors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Consider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the operator: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vAppend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vAppend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(['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','bar'],'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gnu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')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=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['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','bar','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gnu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']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vAppend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sticks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additional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element at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tail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 a vector</a:t>
            </a:r>
          </a:p>
          <a:p>
            <a:pPr marL="0" indent="0" eaLnBrk="1" hangingPunct="1"/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#(i,[1,2,3],['</a:t>
            </a:r>
            <a:r>
              <a:rPr lang="nl-NL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a',i</a:t>
            </a:r>
            <a:r>
              <a:rPr lang="nl-N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],</a:t>
            </a:r>
            <a:r>
              <a:rPr lang="nl-NL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vAppend</a:t>
            </a:r>
            <a:r>
              <a:rPr lang="nl-N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 = [['a</a:t>
            </a:r>
            <a:r>
              <a:rPr lang="nl-NL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'</a:t>
            </a:r>
            <a:r>
              <a:rPr lang="nl-N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,1], ['a</a:t>
            </a:r>
            <a:r>
              <a:rPr lang="nl-NL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'</a:t>
            </a:r>
            <a:r>
              <a:rPr lang="nl-N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,2], ['a</a:t>
            </a:r>
            <a:r>
              <a:rPr lang="nl-NL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'</a:t>
            </a:r>
            <a:r>
              <a:rPr lang="nl-N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,3]]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925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5807">
        <p:fade/>
      </p:transition>
    </mc:Choice>
    <mc:Fallback xmlns="">
      <p:transition xmlns:p14="http://schemas.microsoft.com/office/powerpoint/2010/main" spd="med" advTm="2580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ep 46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48" name="Afbeelding 47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49" name="Rechte verbindingslijn 48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770088" cy="529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Summary</a:t>
            </a:r>
          </a:p>
          <a:p>
            <a:pPr marL="0" indent="0" eaLnBrk="1" hangingPunct="1">
              <a:buFontTx/>
              <a:buNone/>
            </a:pP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Notation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in ACCEL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follows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conventional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algebra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notation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;</a:t>
            </a:r>
          </a:p>
          <a:p>
            <a:pPr marL="0" indent="0" eaLnBrk="1" hangingPunct="1"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aggregations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are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written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as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vectors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[ ... , ... , ... ];</a:t>
            </a:r>
          </a:p>
          <a:p>
            <a:pPr marL="0" indent="0" eaLnBrk="1" hangingPunct="1"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Elements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themselves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vectors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matrices etc.;</a:t>
            </a:r>
          </a:p>
          <a:p>
            <a:pPr marL="0" indent="0" eaLnBrk="1" hangingPunct="1"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Vectors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indexed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with </a:t>
            </a:r>
            <a:r>
              <a:rPr lang="nl-NL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numbers</a:t>
            </a:r>
            <a:r>
              <a:rPr lang="nl-N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or with </a:t>
            </a:r>
            <a:r>
              <a:rPr lang="nl-NL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keys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;</a:t>
            </a:r>
          </a:p>
          <a:p>
            <a:pPr marL="0" indent="0" eaLnBrk="1" hangingPunct="1"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Number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-indices are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omitted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in 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notation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;</a:t>
            </a: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Keys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occur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with or without (single) quotes;</a:t>
            </a:r>
          </a:p>
          <a:p>
            <a:pPr marL="0" indent="0" eaLnBrk="1" hangingPunct="1"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Accessing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elements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from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 vector with dot or [ ... ]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notation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;</a:t>
            </a:r>
          </a:p>
          <a:p>
            <a:pPr marL="0" indent="0" eaLnBrk="1" hangingPunct="1"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Accessing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key-indexed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element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using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[ ... ]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requires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quotes;</a:t>
            </a:r>
          </a:p>
          <a:p>
            <a:pPr marL="0" indent="0" eaLnBrk="1" hangingPunct="1"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Where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possible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ACCEL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applies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mapping to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vectors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;</a:t>
            </a:r>
          </a:p>
          <a:p>
            <a:pPr marL="0" indent="0" eaLnBrk="1" hangingPunct="1"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Quantised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expressions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allow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processing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vectors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element-by-element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;</a:t>
            </a: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With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vAppend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a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quantized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produce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 vector.</a:t>
            </a:r>
          </a:p>
          <a:p>
            <a:pPr marL="0" indent="0" eaLnBrk="1" hangingPunct="1">
              <a:buFontTx/>
              <a:buNone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AutoShape 11">
            <a:hlinkClick r:id="rId5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5019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94965">
        <p:fade/>
      </p:transition>
    </mc:Choice>
    <mc:Fallback xmlns="">
      <p:transition xmlns:p14="http://schemas.microsoft.com/office/powerpoint/2010/main" spd="med" advTm="19496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uiExpand="1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ep 16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8" name="Afbeelding 17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9" name="Rechte verbindingslijn 18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07" name="AutoShape 11">
            <a:hlinkClick r:id="rId4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7" y="1921377"/>
            <a:ext cx="9018877" cy="2566707"/>
          </a:xfrm>
          <a:prstGeom prst="rect">
            <a:avLst/>
          </a:prstGeom>
        </p:spPr>
      </p:pic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94400" y="91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Enter a model line-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-line (run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navigate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 script)</a:t>
            </a:r>
          </a:p>
        </p:txBody>
      </p:sp>
      <p:sp>
        <p:nvSpPr>
          <p:cNvPr id="5" name="Ovaal 4"/>
          <p:cNvSpPr/>
          <p:nvPr/>
        </p:nvSpPr>
        <p:spPr>
          <a:xfrm>
            <a:off x="971600" y="2859782"/>
            <a:ext cx="1440160" cy="504056"/>
          </a:xfrm>
          <a:prstGeom prst="ellipse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Basics of ACCEL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61867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2758">
        <p:fade/>
      </p:transition>
    </mc:Choice>
    <mc:Fallback xmlns="">
      <p:transition xmlns:p14="http://schemas.microsoft.com/office/powerpoint/2010/main" spd="med" advTm="1275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ep 16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8" name="Afbeelding 17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9" name="Rechte verbindingslijn 18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07" name="AutoShape 11">
            <a:hlinkClick r:id="rId4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7" y="1921377"/>
            <a:ext cx="9018877" cy="2566707"/>
          </a:xfrm>
          <a:prstGeom prst="rect">
            <a:avLst/>
          </a:prstGeom>
        </p:spPr>
      </p:pic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94400" y="91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Help: type keywords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get help; run demo-scripts</a:t>
            </a:r>
          </a:p>
        </p:txBody>
      </p:sp>
      <p:sp>
        <p:nvSpPr>
          <p:cNvPr id="5" name="Ovaal 4"/>
          <p:cNvSpPr/>
          <p:nvPr/>
        </p:nvSpPr>
        <p:spPr>
          <a:xfrm>
            <a:off x="2051720" y="2859782"/>
            <a:ext cx="1440160" cy="504056"/>
          </a:xfrm>
          <a:prstGeom prst="ellipse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Basics of ACCEL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9216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4232">
        <p:fade/>
      </p:transition>
    </mc:Choice>
    <mc:Fallback xmlns="">
      <p:transition xmlns:p14="http://schemas.microsoft.com/office/powerpoint/2010/main" spd="med" advTm="2423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ep 16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8" name="Afbeelding 17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9" name="Rechte verbindingslijn 18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07" name="AutoShape 11">
            <a:hlinkClick r:id="rId4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7" y="1921377"/>
            <a:ext cx="9018877" cy="2566707"/>
          </a:xfrm>
          <a:prstGeom prst="rect">
            <a:avLst/>
          </a:prstGeom>
        </p:spPr>
      </p:pic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94400" y="914400"/>
            <a:ext cx="86868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Edit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 script (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including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comments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); save/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restore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 script as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text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file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cut-n-paste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 textfile</a:t>
            </a:r>
          </a:p>
        </p:txBody>
      </p:sp>
      <p:sp>
        <p:nvSpPr>
          <p:cNvPr id="5" name="Ovaal 4"/>
          <p:cNvSpPr/>
          <p:nvPr/>
        </p:nvSpPr>
        <p:spPr>
          <a:xfrm>
            <a:off x="3131840" y="2859782"/>
            <a:ext cx="1008112" cy="504056"/>
          </a:xfrm>
          <a:prstGeom prst="ellipse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Basics of ACCEL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17691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7269">
        <p:fade/>
      </p:transition>
    </mc:Choice>
    <mc:Fallback xmlns="">
      <p:transition xmlns:p14="http://schemas.microsoft.com/office/powerpoint/2010/main" spd="med" advTm="1726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ep 16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8" name="Afbeelding 17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9" name="Rechte verbindingslijn 18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07" name="AutoShape 11">
            <a:hlinkClick r:id="rId4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7" y="1921377"/>
            <a:ext cx="9018877" cy="2566707"/>
          </a:xfrm>
          <a:prstGeom prst="rect">
            <a:avLst/>
          </a:prstGeom>
        </p:spPr>
      </p:pic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94400" y="914400"/>
            <a:ext cx="86868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Numerical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analysis of a script: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sensitivities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dependencies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chapter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6)</a:t>
            </a:r>
          </a:p>
        </p:txBody>
      </p:sp>
      <p:sp>
        <p:nvSpPr>
          <p:cNvPr id="5" name="Ovaal 4"/>
          <p:cNvSpPr/>
          <p:nvPr/>
        </p:nvSpPr>
        <p:spPr>
          <a:xfrm>
            <a:off x="3851920" y="2859782"/>
            <a:ext cx="1008112" cy="504056"/>
          </a:xfrm>
          <a:prstGeom prst="ellipse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Basics of ACCEL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770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9764">
        <p:fade/>
      </p:transition>
    </mc:Choice>
    <mc:Fallback xmlns="">
      <p:transition xmlns:p14="http://schemas.microsoft.com/office/powerpoint/2010/main" spd="med" advTm="976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ep 16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8" name="Afbeelding 17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9" name="Rechte verbindingslijn 18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07" name="AutoShape 11">
            <a:hlinkClick r:id="rId4" highlightClick="1"/>
          </p:cNvPr>
          <p:cNvSpPr>
            <a:spLocks noChangeArrowheads="1"/>
          </p:cNvSpPr>
          <p:nvPr/>
        </p:nvSpPr>
        <p:spPr bwMode="auto">
          <a:xfrm>
            <a:off x="8041704" y="51470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7" y="1921377"/>
            <a:ext cx="9018877" cy="2566707"/>
          </a:xfrm>
          <a:prstGeom prst="rect">
            <a:avLst/>
          </a:prstGeom>
        </p:spPr>
      </p:pic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94400" y="91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Perform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genetic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optimization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chapter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5)</a:t>
            </a:r>
          </a:p>
        </p:txBody>
      </p:sp>
      <p:sp>
        <p:nvSpPr>
          <p:cNvPr id="5" name="Ovaal 4"/>
          <p:cNvSpPr/>
          <p:nvPr/>
        </p:nvSpPr>
        <p:spPr>
          <a:xfrm>
            <a:off x="4716016" y="2859782"/>
            <a:ext cx="1584176" cy="504056"/>
          </a:xfrm>
          <a:prstGeom prst="ellipse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Basics of ACCEL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2761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589">
        <p:fade/>
      </p:transition>
    </mc:Choice>
    <mc:Fallback xmlns="">
      <p:transition xmlns:p14="http://schemas.microsoft.com/office/powerpoint/2010/main" spd="med" advTm="1058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1.5|6.7|6|6.7|3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7.8|12.5|21.9|5.6|11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7.5|4|27|12.9|23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1.8|5.7|1.9|29.1|12.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|6.4|13.4|25.8|1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|6.2|29.3|7.8|4.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6.5|15|13.1|20.1|20.8|16.8|12.4|23.2|17.7|1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49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60.8|3.6|47|10.3|2.6|7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|13.9|5.7|4|4.8|5.2|14.1|4.6|1.9|6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2.3|22.3|34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14.3|39.4|7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2|22.5|16.5|34.4|28.6|23.6|16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3|26.3|3.3|1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3|15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4183</TotalTime>
  <Words>2686</Words>
  <Application>Microsoft Office PowerPoint</Application>
  <PresentationFormat>Diavoorstelling (16:9)</PresentationFormat>
  <Paragraphs>535</Paragraphs>
  <Slides>45</Slides>
  <Notes>45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45</vt:i4>
      </vt:variant>
    </vt:vector>
  </HeadingPairs>
  <TitlesOfParts>
    <vt:vector size="46" baseType="lpstr">
      <vt:lpstr>Office Theme</vt:lpstr>
      <vt:lpstr>A core Course on Modeling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TU/e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kees van overveld</cp:lastModifiedBy>
  <cp:revision>424</cp:revision>
  <dcterms:created xsi:type="dcterms:W3CDTF">2013-05-16T11:19:57Z</dcterms:created>
  <dcterms:modified xsi:type="dcterms:W3CDTF">2014-06-19T11:17:31Z</dcterms:modified>
</cp:coreProperties>
</file>